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9"/>
  </p:notesMasterIdLst>
  <p:sldIdLst>
    <p:sldId id="515" r:id="rId2"/>
    <p:sldId id="516" r:id="rId3"/>
    <p:sldId id="517" r:id="rId4"/>
    <p:sldId id="518" r:id="rId5"/>
    <p:sldId id="370" r:id="rId6"/>
    <p:sldId id="371" r:id="rId7"/>
    <p:sldId id="259" r:id="rId8"/>
    <p:sldId id="260" r:id="rId9"/>
    <p:sldId id="266" r:id="rId10"/>
    <p:sldId id="372" r:id="rId11"/>
    <p:sldId id="261" r:id="rId12"/>
    <p:sldId id="268" r:id="rId13"/>
    <p:sldId id="273" r:id="rId14"/>
    <p:sldId id="287" r:id="rId15"/>
    <p:sldId id="501" r:id="rId16"/>
    <p:sldId id="274" r:id="rId17"/>
    <p:sldId id="286" r:id="rId18"/>
    <p:sldId id="277" r:id="rId19"/>
    <p:sldId id="276" r:id="rId20"/>
    <p:sldId id="265" r:id="rId21"/>
    <p:sldId id="496" r:id="rId22"/>
    <p:sldId id="278" r:id="rId23"/>
    <p:sldId id="280" r:id="rId24"/>
    <p:sldId id="281" r:id="rId25"/>
    <p:sldId id="282" r:id="rId26"/>
    <p:sldId id="283" r:id="rId27"/>
    <p:sldId id="285" r:id="rId28"/>
    <p:sldId id="294" r:id="rId29"/>
    <p:sldId id="296" r:id="rId30"/>
    <p:sldId id="297" r:id="rId31"/>
    <p:sldId id="302" r:id="rId32"/>
    <p:sldId id="304" r:id="rId33"/>
    <p:sldId id="305" r:id="rId34"/>
    <p:sldId id="291" r:id="rId35"/>
    <p:sldId id="292" r:id="rId36"/>
    <p:sldId id="367" r:id="rId37"/>
    <p:sldId id="373" r:id="rId38"/>
    <p:sldId id="411" r:id="rId39"/>
    <p:sldId id="412" r:id="rId40"/>
    <p:sldId id="413" r:id="rId41"/>
    <p:sldId id="374" r:id="rId42"/>
    <p:sldId id="309" r:id="rId43"/>
    <p:sldId id="414" r:id="rId44"/>
    <p:sldId id="310" r:id="rId45"/>
    <p:sldId id="316" r:id="rId46"/>
    <p:sldId id="317" r:id="rId47"/>
    <p:sldId id="318" r:id="rId48"/>
    <p:sldId id="319" r:id="rId49"/>
    <p:sldId id="320" r:id="rId50"/>
    <p:sldId id="389" r:id="rId51"/>
    <p:sldId id="391" r:id="rId52"/>
    <p:sldId id="392" r:id="rId53"/>
    <p:sldId id="390" r:id="rId54"/>
    <p:sldId id="393" r:id="rId55"/>
    <p:sldId id="394" r:id="rId56"/>
    <p:sldId id="314" r:id="rId57"/>
    <p:sldId id="312" r:id="rId58"/>
    <p:sldId id="315" r:id="rId59"/>
    <p:sldId id="386" r:id="rId60"/>
    <p:sldId id="387" r:id="rId61"/>
    <p:sldId id="382" r:id="rId62"/>
    <p:sldId id="385" r:id="rId63"/>
    <p:sldId id="384" r:id="rId64"/>
    <p:sldId id="383" r:id="rId65"/>
    <p:sldId id="502" r:id="rId66"/>
    <p:sldId id="503" r:id="rId67"/>
    <p:sldId id="504" r:id="rId68"/>
    <p:sldId id="505" r:id="rId69"/>
    <p:sldId id="506" r:id="rId70"/>
    <p:sldId id="507" r:id="rId71"/>
    <p:sldId id="508" r:id="rId72"/>
    <p:sldId id="509" r:id="rId73"/>
    <p:sldId id="510" r:id="rId74"/>
    <p:sldId id="511" r:id="rId75"/>
    <p:sldId id="395" r:id="rId76"/>
    <p:sldId id="396" r:id="rId77"/>
    <p:sldId id="519" r:id="rId78"/>
    <p:sldId id="520" r:id="rId79"/>
    <p:sldId id="521" r:id="rId80"/>
    <p:sldId id="522" r:id="rId81"/>
    <p:sldId id="534" r:id="rId82"/>
    <p:sldId id="536" r:id="rId83"/>
    <p:sldId id="535" r:id="rId84"/>
    <p:sldId id="537" r:id="rId85"/>
    <p:sldId id="525" r:id="rId86"/>
    <p:sldId id="523" r:id="rId87"/>
    <p:sldId id="527" r:id="rId88"/>
    <p:sldId id="533" r:id="rId89"/>
    <p:sldId id="528" r:id="rId90"/>
    <p:sldId id="529" r:id="rId91"/>
    <p:sldId id="530" r:id="rId92"/>
    <p:sldId id="531" r:id="rId93"/>
    <p:sldId id="532" r:id="rId94"/>
    <p:sldId id="443" r:id="rId95"/>
    <p:sldId id="397" r:id="rId96"/>
    <p:sldId id="350" r:id="rId97"/>
    <p:sldId id="495" r:id="rId98"/>
    <p:sldId id="399" r:id="rId99"/>
    <p:sldId id="415" r:id="rId100"/>
    <p:sldId id="481" r:id="rId101"/>
    <p:sldId id="498" r:id="rId102"/>
    <p:sldId id="499" r:id="rId103"/>
    <p:sldId id="512" r:id="rId104"/>
    <p:sldId id="513" r:id="rId105"/>
    <p:sldId id="514" r:id="rId106"/>
    <p:sldId id="457" r:id="rId107"/>
    <p:sldId id="448" r:id="rId108"/>
    <p:sldId id="459" r:id="rId109"/>
    <p:sldId id="460" r:id="rId110"/>
    <p:sldId id="472" r:id="rId111"/>
    <p:sldId id="473" r:id="rId112"/>
    <p:sldId id="462" r:id="rId113"/>
    <p:sldId id="463" r:id="rId114"/>
    <p:sldId id="464" r:id="rId115"/>
    <p:sldId id="465" r:id="rId116"/>
    <p:sldId id="466" r:id="rId117"/>
    <p:sldId id="467" r:id="rId118"/>
    <p:sldId id="468" r:id="rId119"/>
    <p:sldId id="469" r:id="rId120"/>
    <p:sldId id="461" r:id="rId121"/>
    <p:sldId id="474" r:id="rId122"/>
    <p:sldId id="487" r:id="rId123"/>
    <p:sldId id="490" r:id="rId124"/>
    <p:sldId id="477" r:id="rId125"/>
    <p:sldId id="491" r:id="rId126"/>
    <p:sldId id="492" r:id="rId127"/>
    <p:sldId id="493" r:id="rId1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961" autoAdjust="0"/>
    <p:restoredTop sz="73077"/>
  </p:normalViewPr>
  <p:slideViewPr>
    <p:cSldViewPr>
      <p:cViewPr>
        <p:scale>
          <a:sx n="80" d="100"/>
          <a:sy n="80" d="100"/>
        </p:scale>
        <p:origin x="1496" y="88"/>
      </p:cViewPr>
      <p:guideLst>
        <p:guide orient="horz" pos="2160"/>
        <p:guide pos="2880"/>
      </p:guideLst>
    </p:cSldViewPr>
  </p:slideViewPr>
  <p:notesTextViewPr>
    <p:cViewPr>
      <p:scale>
        <a:sx n="1" d="1"/>
        <a:sy n="1" d="1"/>
      </p:scale>
      <p:origin x="0" y="0"/>
    </p:cViewPr>
  </p:notesTextViewPr>
  <p:sorterViewPr>
    <p:cViewPr>
      <p:scale>
        <a:sx n="66" d="100"/>
        <a:sy n="66" d="100"/>
      </p:scale>
      <p:origin x="0" y="5784"/>
    </p:cViewPr>
  </p:sorterViewPr>
  <p:gridSpacing cx="76200" cy="76200"/>
</p:viewPr>
</file>

<file path=ppt/_rels/presentation.xml.rels><?xml version="1.0" encoding="UTF-8" standalone="yes"?>
<Relationships xmlns="http://schemas.openxmlformats.org/package/2006/relationships"><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20" Type="http://schemas.openxmlformats.org/officeDocument/2006/relationships/slide" Target="slides/slide119.xml"/><Relationship Id="rId121" Type="http://schemas.openxmlformats.org/officeDocument/2006/relationships/slide" Target="slides/slide120.xml"/><Relationship Id="rId122" Type="http://schemas.openxmlformats.org/officeDocument/2006/relationships/slide" Target="slides/slide121.xml"/><Relationship Id="rId123" Type="http://schemas.openxmlformats.org/officeDocument/2006/relationships/slide" Target="slides/slide122.xml"/><Relationship Id="rId124" Type="http://schemas.openxmlformats.org/officeDocument/2006/relationships/slide" Target="slides/slide123.xml"/><Relationship Id="rId125" Type="http://schemas.openxmlformats.org/officeDocument/2006/relationships/slide" Target="slides/slide124.xml"/><Relationship Id="rId126" Type="http://schemas.openxmlformats.org/officeDocument/2006/relationships/slide" Target="slides/slide125.xml"/><Relationship Id="rId127" Type="http://schemas.openxmlformats.org/officeDocument/2006/relationships/slide" Target="slides/slide126.xml"/><Relationship Id="rId128" Type="http://schemas.openxmlformats.org/officeDocument/2006/relationships/slide" Target="slides/slide127.xml"/><Relationship Id="rId129" Type="http://schemas.openxmlformats.org/officeDocument/2006/relationships/notesMaster" Target="notesMasters/notesMaster1.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 Id="rId106" Type="http://schemas.openxmlformats.org/officeDocument/2006/relationships/slide" Target="slides/slide105.xml"/><Relationship Id="rId107" Type="http://schemas.openxmlformats.org/officeDocument/2006/relationships/slide" Target="slides/slide106.xml"/><Relationship Id="rId108" Type="http://schemas.openxmlformats.org/officeDocument/2006/relationships/slide" Target="slides/slide107.xml"/><Relationship Id="rId109" Type="http://schemas.openxmlformats.org/officeDocument/2006/relationships/slide" Target="slides/slide108.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00" Type="http://schemas.openxmlformats.org/officeDocument/2006/relationships/slide" Target="slides/slide99.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30" Type="http://schemas.openxmlformats.org/officeDocument/2006/relationships/presProps" Target="presProps.xml"/><Relationship Id="rId131" Type="http://schemas.openxmlformats.org/officeDocument/2006/relationships/viewProps" Target="viewProps.xml"/><Relationship Id="rId132" Type="http://schemas.openxmlformats.org/officeDocument/2006/relationships/theme" Target="theme/theme1.xml"/><Relationship Id="rId13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110" Type="http://schemas.openxmlformats.org/officeDocument/2006/relationships/slide" Target="slides/slide109.xml"/><Relationship Id="rId111" Type="http://schemas.openxmlformats.org/officeDocument/2006/relationships/slide" Target="slides/slide110.xml"/><Relationship Id="rId112" Type="http://schemas.openxmlformats.org/officeDocument/2006/relationships/slide" Target="slides/slide111.xml"/><Relationship Id="rId113" Type="http://schemas.openxmlformats.org/officeDocument/2006/relationships/slide" Target="slides/slide112.xml"/><Relationship Id="rId114" Type="http://schemas.openxmlformats.org/officeDocument/2006/relationships/slide" Target="slides/slide113.xml"/><Relationship Id="rId115" Type="http://schemas.openxmlformats.org/officeDocument/2006/relationships/slide" Target="slides/slide114.xml"/><Relationship Id="rId116" Type="http://schemas.openxmlformats.org/officeDocument/2006/relationships/slide" Target="slides/slide115.xml"/><Relationship Id="rId117" Type="http://schemas.openxmlformats.org/officeDocument/2006/relationships/slide" Target="slides/slide116.xml"/><Relationship Id="rId118" Type="http://schemas.openxmlformats.org/officeDocument/2006/relationships/slide" Target="slides/slide117.xml"/><Relationship Id="rId119" Type="http://schemas.openxmlformats.org/officeDocument/2006/relationships/slide" Target="slides/slide1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4A4596-4BE9-43E7-B699-E2D22E7DC222}" type="datetimeFigureOut">
              <a:rPr lang="en-US" smtClean="0"/>
              <a:pPr/>
              <a:t>3/18/16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8A7829-CD23-4159-A504-B08AAB7EADB6}" type="slidenum">
              <a:rPr lang="en-US" smtClean="0"/>
              <a:pPr/>
              <a:t>‹#›</a:t>
            </a:fld>
            <a:endParaRPr lang="en-US"/>
          </a:p>
        </p:txBody>
      </p:sp>
    </p:spTree>
    <p:extLst>
      <p:ext uri="{BB962C8B-B14F-4D97-AF65-F5344CB8AC3E}">
        <p14:creationId xmlns:p14="http://schemas.microsoft.com/office/powerpoint/2010/main" val="3634732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6.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0.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5.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7.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6.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preamble: What is natural language meaning?</a:t>
            </a:r>
            <a:r>
              <a:rPr lang="en-US" baseline="0" dirty="0" smtClean="0"/>
              <a:t> To understand this, we should think about the primary (though  maybe not exclusive) purpose of language: communication.  We use language to exchange information with other people who know the same language.  How do we characterize this information, how is it packaged? Let’s start with something fairly coarse grained. English (and all other languages) has different types of sentences, with different functions in a discourse.</a:t>
            </a:r>
            <a:endParaRPr lang="en-US" dirty="0"/>
          </a:p>
          <a:p>
            <a:endParaRPr lang="en-US" dirty="0" smtClean="0"/>
          </a:p>
          <a:p>
            <a:r>
              <a:rPr lang="en-US" dirty="0" smtClean="0"/>
              <a:t>----- </a:t>
            </a:r>
            <a:r>
              <a:rPr lang="en-US" dirty="0"/>
              <a:t>Meeting Notes (11/30/15 11:19) -----</a:t>
            </a:r>
          </a:p>
          <a:p>
            <a:r>
              <a:rPr lang="en-US" dirty="0"/>
              <a:t>"provide positive information about the world"</a:t>
            </a:r>
          </a:p>
        </p:txBody>
      </p:sp>
      <p:sp>
        <p:nvSpPr>
          <p:cNvPr id="4" name="Slide Number Placeholder 3"/>
          <p:cNvSpPr>
            <a:spLocks noGrp="1"/>
          </p:cNvSpPr>
          <p:nvPr>
            <p:ph type="sldNum" sz="quarter" idx="10"/>
          </p:nvPr>
        </p:nvSpPr>
        <p:spPr/>
        <p:txBody>
          <a:bodyPr/>
          <a:lstStyle/>
          <a:p>
            <a:fld id="{FD8A7829-CD23-4159-A504-B08AAB7EADB6}" type="slidenum">
              <a:rPr lang="en-US" smtClean="0"/>
              <a:pPr/>
              <a:t>1</a:t>
            </a:fld>
            <a:endParaRPr lang="en-US"/>
          </a:p>
        </p:txBody>
      </p:sp>
    </p:spTree>
    <p:extLst>
      <p:ext uri="{BB962C8B-B14F-4D97-AF65-F5344CB8AC3E}">
        <p14:creationId xmlns:p14="http://schemas.microsoft.com/office/powerpoint/2010/main" val="19797261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saw last</a:t>
            </a:r>
            <a:r>
              <a:rPr lang="en-US" baseline="0" dirty="0" smtClean="0"/>
              <a:t> week that syntax can construct infinitely many grammatical sentences</a:t>
            </a:r>
            <a:endParaRPr lang="en-US" dirty="0"/>
          </a:p>
        </p:txBody>
      </p:sp>
      <p:sp>
        <p:nvSpPr>
          <p:cNvPr id="4" name="Slide Number Placeholder 3"/>
          <p:cNvSpPr>
            <a:spLocks noGrp="1"/>
          </p:cNvSpPr>
          <p:nvPr>
            <p:ph type="sldNum" sz="quarter" idx="10"/>
          </p:nvPr>
        </p:nvSpPr>
        <p:spPr/>
        <p:txBody>
          <a:bodyPr/>
          <a:lstStyle/>
          <a:p>
            <a:fld id="{FD8A7829-CD23-4159-A504-B08AAB7EADB6}" type="slidenum">
              <a:rPr lang="en-US" smtClean="0"/>
              <a:pPr/>
              <a:t>12</a:t>
            </a:fld>
            <a:endParaRPr lang="en-US"/>
          </a:p>
        </p:txBody>
      </p:sp>
    </p:spTree>
    <p:extLst>
      <p:ext uri="{BB962C8B-B14F-4D97-AF65-F5344CB8AC3E}">
        <p14:creationId xmlns:p14="http://schemas.microsoft.com/office/powerpoint/2010/main" val="11432066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8A7829-CD23-4159-A504-B08AAB7EADB6}" type="slidenum">
              <a:rPr lang="en-US" smtClean="0"/>
              <a:pPr/>
              <a:t>21</a:t>
            </a:fld>
            <a:endParaRPr lang="en-US"/>
          </a:p>
        </p:txBody>
      </p:sp>
    </p:spTree>
    <p:extLst>
      <p:ext uri="{BB962C8B-B14F-4D97-AF65-F5344CB8AC3E}">
        <p14:creationId xmlns:p14="http://schemas.microsoft.com/office/powerpoint/2010/main" val="2738374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 Meeting Notes (11/29/15 23:45) -----</a:t>
            </a:r>
          </a:p>
          <a:p>
            <a:r>
              <a:rPr lang="en-US" dirty="0"/>
              <a:t>We start by taking a sentence and decomposing its meaning (guided by syntactic structure) into more basic parts</a:t>
            </a:r>
            <a:r>
              <a:rPr lang="en-US" dirty="0" smtClean="0"/>
              <a:t>.</a:t>
            </a:r>
          </a:p>
          <a:p>
            <a:endParaRPr lang="en-US" dirty="0" smtClean="0"/>
          </a:p>
          <a:p>
            <a:r>
              <a:rPr lang="en-US" dirty="0" smtClean="0"/>
              <a:t>Basic syntactic</a:t>
            </a:r>
            <a:r>
              <a:rPr lang="en-US" baseline="0" dirty="0" smtClean="0"/>
              <a:t> structure.</a:t>
            </a:r>
          </a:p>
          <a:p>
            <a:endParaRPr lang="en-US" baseline="0" dirty="0" smtClean="0"/>
          </a:p>
          <a:p>
            <a:r>
              <a:rPr lang="en-US" baseline="0" dirty="0" smtClean="0"/>
              <a:t>ask students: do you know what a </a:t>
            </a:r>
            <a:r>
              <a:rPr lang="en-US" b="1" baseline="0" dirty="0" smtClean="0"/>
              <a:t>set </a:t>
            </a:r>
            <a:r>
              <a:rPr lang="en-US" b="0" baseline="0" dirty="0" smtClean="0"/>
              <a:t>is?</a:t>
            </a:r>
            <a:endParaRPr lang="en-US" dirty="0"/>
          </a:p>
        </p:txBody>
      </p:sp>
      <p:sp>
        <p:nvSpPr>
          <p:cNvPr id="4" name="Slide Number Placeholder 3"/>
          <p:cNvSpPr>
            <a:spLocks noGrp="1"/>
          </p:cNvSpPr>
          <p:nvPr>
            <p:ph type="sldNum" sz="quarter" idx="10"/>
          </p:nvPr>
        </p:nvSpPr>
        <p:spPr/>
        <p:txBody>
          <a:bodyPr/>
          <a:lstStyle/>
          <a:p>
            <a:fld id="{FD8A7829-CD23-4159-A504-B08AAB7EADB6}" type="slidenum">
              <a:rPr lang="en-US" smtClean="0"/>
              <a:pPr/>
              <a:t>22</a:t>
            </a:fld>
            <a:endParaRPr lang="en-US"/>
          </a:p>
        </p:txBody>
      </p:sp>
    </p:spTree>
    <p:extLst>
      <p:ext uri="{BB962C8B-B14F-4D97-AF65-F5344CB8AC3E}">
        <p14:creationId xmlns:p14="http://schemas.microsoft.com/office/powerpoint/2010/main" val="21527080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notice: this is a statement which can be true or false, i.e. it has a truth value (and anyone who knows what’s in the relevant set can easily check the truth</a:t>
            </a:r>
            <a:r>
              <a:rPr lang="en-US" baseline="0" dirty="0" smtClean="0"/>
              <a:t> value)</a:t>
            </a:r>
            <a:endParaRPr lang="en-US" dirty="0"/>
          </a:p>
        </p:txBody>
      </p:sp>
      <p:sp>
        <p:nvSpPr>
          <p:cNvPr id="4" name="Slide Number Placeholder 3"/>
          <p:cNvSpPr>
            <a:spLocks noGrp="1"/>
          </p:cNvSpPr>
          <p:nvPr>
            <p:ph type="sldNum" sz="quarter" idx="10"/>
          </p:nvPr>
        </p:nvSpPr>
        <p:spPr/>
        <p:txBody>
          <a:bodyPr/>
          <a:lstStyle/>
          <a:p>
            <a:fld id="{FD8A7829-CD23-4159-A504-B08AAB7EADB6}" type="slidenum">
              <a:rPr lang="en-US" smtClean="0"/>
              <a:pPr/>
              <a:t>24</a:t>
            </a:fld>
            <a:endParaRPr lang="en-US"/>
          </a:p>
        </p:txBody>
      </p:sp>
    </p:spTree>
    <p:extLst>
      <p:ext uri="{BB962C8B-B14F-4D97-AF65-F5344CB8AC3E}">
        <p14:creationId xmlns:p14="http://schemas.microsoft.com/office/powerpoint/2010/main" val="9143228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ask students: What about</a:t>
            </a:r>
            <a:r>
              <a:rPr lang="en-US" baseline="0" dirty="0" smtClean="0"/>
              <a:t> </a:t>
            </a:r>
            <a:r>
              <a:rPr lang="en-US" b="1" baseline="0" dirty="0" smtClean="0"/>
              <a:t>Milo is a gray cat</a:t>
            </a:r>
            <a:r>
              <a:rPr lang="en-US" b="0" baseline="0" dirty="0" smtClean="0"/>
              <a:t>?</a:t>
            </a:r>
            <a:endParaRPr lang="en-US" dirty="0"/>
          </a:p>
        </p:txBody>
      </p:sp>
      <p:sp>
        <p:nvSpPr>
          <p:cNvPr id="4" name="Slide Number Placeholder 3"/>
          <p:cNvSpPr>
            <a:spLocks noGrp="1"/>
          </p:cNvSpPr>
          <p:nvPr>
            <p:ph type="sldNum" sz="quarter" idx="10"/>
          </p:nvPr>
        </p:nvSpPr>
        <p:spPr/>
        <p:txBody>
          <a:bodyPr/>
          <a:lstStyle/>
          <a:p>
            <a:fld id="{FD8A7829-CD23-4159-A504-B08AAB7EADB6}" type="slidenum">
              <a:rPr lang="en-US" smtClean="0"/>
              <a:pPr/>
              <a:t>26</a:t>
            </a:fld>
            <a:endParaRPr lang="en-US"/>
          </a:p>
        </p:txBody>
      </p:sp>
    </p:spTree>
    <p:extLst>
      <p:ext uri="{BB962C8B-B14F-4D97-AF65-F5344CB8AC3E}">
        <p14:creationId xmlns:p14="http://schemas.microsoft.com/office/powerpoint/2010/main" val="5837885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Ask students: </a:t>
            </a:r>
            <a:r>
              <a:rPr lang="en-US" b="1" dirty="0" smtClean="0"/>
              <a:t>Can you think of any *non*-</a:t>
            </a:r>
            <a:r>
              <a:rPr lang="en-US" b="1" dirty="0" err="1" smtClean="0"/>
              <a:t>intersective</a:t>
            </a:r>
            <a:r>
              <a:rPr lang="en-US" b="1" baseline="0" dirty="0" smtClean="0"/>
              <a:t> adjectives</a:t>
            </a:r>
            <a:r>
              <a:rPr lang="en-US" b="0" baseline="0" dirty="0" smtClean="0"/>
              <a:t>?</a:t>
            </a:r>
          </a:p>
          <a:p>
            <a:endParaRPr lang="en-US" dirty="0"/>
          </a:p>
        </p:txBody>
      </p:sp>
      <p:sp>
        <p:nvSpPr>
          <p:cNvPr id="4" name="Slide Number Placeholder 3"/>
          <p:cNvSpPr>
            <a:spLocks noGrp="1"/>
          </p:cNvSpPr>
          <p:nvPr>
            <p:ph type="sldNum" sz="quarter" idx="10"/>
          </p:nvPr>
        </p:nvSpPr>
        <p:spPr/>
        <p:txBody>
          <a:bodyPr/>
          <a:lstStyle/>
          <a:p>
            <a:fld id="{FD8A7829-CD23-4159-A504-B08AAB7EADB6}" type="slidenum">
              <a:rPr lang="en-US" smtClean="0"/>
              <a:pPr/>
              <a:t>30</a:t>
            </a:fld>
            <a:endParaRPr lang="en-US"/>
          </a:p>
        </p:txBody>
      </p:sp>
    </p:spTree>
    <p:extLst>
      <p:ext uri="{BB962C8B-B14F-4D97-AF65-F5344CB8AC3E}">
        <p14:creationId xmlns:p14="http://schemas.microsoft.com/office/powerpoint/2010/main" val="3735719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 Meeting Notes (11/29/15 11:06) -----</a:t>
            </a:r>
          </a:p>
          <a:p>
            <a:r>
              <a:rPr lang="en-US" dirty="0" smtClean="0"/>
              <a:t>Another form of </a:t>
            </a:r>
            <a:r>
              <a:rPr lang="en-US" dirty="0" err="1" smtClean="0"/>
              <a:t>modificiation</a:t>
            </a:r>
            <a:r>
              <a:rPr lang="en-US" dirty="0" smtClean="0"/>
              <a:t> involves connective words</a:t>
            </a:r>
          </a:p>
          <a:p>
            <a:endParaRPr lang="en-US" dirty="0" smtClean="0"/>
          </a:p>
          <a:p>
            <a:r>
              <a:rPr lang="en-US" dirty="0" smtClean="0"/>
              <a:t>suppose I combine two adjectives wit h the word *and*</a:t>
            </a:r>
          </a:p>
          <a:p>
            <a:r>
              <a:rPr lang="en-US" dirty="0" smtClean="0"/>
              <a:t>----- Meeting Notes (11/29/15 23:45) -----</a:t>
            </a:r>
          </a:p>
          <a:p>
            <a:r>
              <a:rPr lang="en-US" dirty="0" smtClean="0"/>
              <a:t>ask </a:t>
            </a:r>
            <a:r>
              <a:rPr lang="en-US" dirty="0"/>
              <a:t>students how they would define "gray or black"</a:t>
            </a:r>
          </a:p>
        </p:txBody>
      </p:sp>
      <p:sp>
        <p:nvSpPr>
          <p:cNvPr id="4" name="Slide Number Placeholder 3"/>
          <p:cNvSpPr>
            <a:spLocks noGrp="1"/>
          </p:cNvSpPr>
          <p:nvPr>
            <p:ph type="sldNum" sz="quarter" idx="10"/>
          </p:nvPr>
        </p:nvSpPr>
        <p:spPr/>
        <p:txBody>
          <a:bodyPr/>
          <a:lstStyle/>
          <a:p>
            <a:fld id="{FD8A7829-CD23-4159-A504-B08AAB7EADB6}" type="slidenum">
              <a:rPr lang="en-US" smtClean="0"/>
              <a:pPr/>
              <a:t>34</a:t>
            </a:fld>
            <a:endParaRPr lang="en-US"/>
          </a:p>
        </p:txBody>
      </p:sp>
    </p:spTree>
    <p:extLst>
      <p:ext uri="{BB962C8B-B14F-4D97-AF65-F5344CB8AC3E}">
        <p14:creationId xmlns:p14="http://schemas.microsoft.com/office/powerpoint/2010/main" val="38356256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 </a:t>
            </a:r>
            <a:r>
              <a:rPr lang="en-US" dirty="0" err="1" smtClean="0"/>
              <a:t>venn</a:t>
            </a:r>
            <a:r>
              <a:rPr lang="en-US" baseline="0" dirty="0" smtClean="0"/>
              <a:t> diagrams/board to help students understand set theoretic union</a:t>
            </a:r>
            <a:endParaRPr lang="en-US" dirty="0"/>
          </a:p>
        </p:txBody>
      </p:sp>
      <p:sp>
        <p:nvSpPr>
          <p:cNvPr id="4" name="Slide Number Placeholder 3"/>
          <p:cNvSpPr>
            <a:spLocks noGrp="1"/>
          </p:cNvSpPr>
          <p:nvPr>
            <p:ph type="sldNum" sz="quarter" idx="10"/>
          </p:nvPr>
        </p:nvSpPr>
        <p:spPr/>
        <p:txBody>
          <a:bodyPr/>
          <a:lstStyle/>
          <a:p>
            <a:fld id="{FD8A7829-CD23-4159-A504-B08AAB7EADB6}" type="slidenum">
              <a:rPr lang="en-US" smtClean="0"/>
              <a:pPr/>
              <a:t>35</a:t>
            </a:fld>
            <a:endParaRPr lang="en-US"/>
          </a:p>
        </p:txBody>
      </p:sp>
    </p:spTree>
    <p:extLst>
      <p:ext uri="{BB962C8B-B14F-4D97-AF65-F5344CB8AC3E}">
        <p14:creationId xmlns:p14="http://schemas.microsoft.com/office/powerpoint/2010/main" val="1121401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r>
              <a:rPr lang="en-US"/>
              <a:t>----- Meeting Notes (11/29/15 11:06) -----</a:t>
            </a:r>
          </a:p>
          <a:p>
            <a:r>
              <a:rPr lang="en-US"/>
              <a:t>also add modification</a:t>
            </a:r>
          </a:p>
        </p:txBody>
      </p:sp>
      <p:sp>
        <p:nvSpPr>
          <p:cNvPr id="4" name="Slide Number Placeholder 3"/>
          <p:cNvSpPr>
            <a:spLocks noGrp="1"/>
          </p:cNvSpPr>
          <p:nvPr>
            <p:ph type="sldNum" sz="quarter" idx="10"/>
          </p:nvPr>
        </p:nvSpPr>
        <p:spPr/>
        <p:txBody>
          <a:bodyPr/>
          <a:lstStyle/>
          <a:p>
            <a:fld id="{FD8A7829-CD23-4159-A504-B08AAB7EADB6}" type="slidenum">
              <a:rPr lang="en-US" smtClean="0"/>
              <a:pPr/>
              <a:t>37</a:t>
            </a:fld>
            <a:endParaRPr lang="en-US"/>
          </a:p>
        </p:txBody>
      </p:sp>
    </p:spTree>
    <p:extLst>
      <p:ext uri="{BB962C8B-B14F-4D97-AF65-F5344CB8AC3E}">
        <p14:creationId xmlns:p14="http://schemas.microsoft.com/office/powerpoint/2010/main" val="36609768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r>
              <a:rPr lang="en-US"/>
              <a:t>----- Meeting Notes (11/30/15 12:42) -----</a:t>
            </a:r>
          </a:p>
          <a:p>
            <a:r>
              <a:rPr lang="en-US"/>
              <a:t>how to we build on our earlier theory to model these?</a:t>
            </a:r>
          </a:p>
        </p:txBody>
      </p:sp>
      <p:sp>
        <p:nvSpPr>
          <p:cNvPr id="4" name="Slide Number Placeholder 3"/>
          <p:cNvSpPr>
            <a:spLocks noGrp="1"/>
          </p:cNvSpPr>
          <p:nvPr>
            <p:ph type="sldNum" sz="quarter" idx="10"/>
          </p:nvPr>
        </p:nvSpPr>
        <p:spPr/>
        <p:txBody>
          <a:bodyPr/>
          <a:lstStyle/>
          <a:p>
            <a:fld id="{FD8A7829-CD23-4159-A504-B08AAB7EADB6}" type="slidenum">
              <a:rPr lang="en-US" smtClean="0"/>
              <a:pPr/>
              <a:t>42</a:t>
            </a:fld>
            <a:endParaRPr lang="en-US"/>
          </a:p>
        </p:txBody>
      </p:sp>
    </p:spTree>
    <p:extLst>
      <p:ext uri="{BB962C8B-B14F-4D97-AF65-F5344CB8AC3E}">
        <p14:creationId xmlns:p14="http://schemas.microsoft.com/office/powerpoint/2010/main" val="7494915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r>
              <a:rPr lang="en-US"/>
              <a:t>----- Meeting Notes (11/30/15 11:19) -----</a:t>
            </a:r>
          </a:p>
          <a:p>
            <a:r>
              <a:rPr lang="en-US"/>
              <a:t>"request a particular piece of information"</a:t>
            </a:r>
          </a:p>
        </p:txBody>
      </p:sp>
      <p:sp>
        <p:nvSpPr>
          <p:cNvPr id="4" name="Slide Number Placeholder 3"/>
          <p:cNvSpPr>
            <a:spLocks noGrp="1"/>
          </p:cNvSpPr>
          <p:nvPr>
            <p:ph type="sldNum" sz="quarter" idx="10"/>
          </p:nvPr>
        </p:nvSpPr>
        <p:spPr/>
        <p:txBody>
          <a:bodyPr/>
          <a:lstStyle/>
          <a:p>
            <a:fld id="{FD8A7829-CD23-4159-A504-B08AAB7EADB6}" type="slidenum">
              <a:rPr lang="en-US" smtClean="0"/>
              <a:pPr/>
              <a:t>2</a:t>
            </a:fld>
            <a:endParaRPr lang="en-US"/>
          </a:p>
        </p:txBody>
      </p:sp>
    </p:spTree>
    <p:extLst>
      <p:ext uri="{BB962C8B-B14F-4D97-AF65-F5344CB8AC3E}">
        <p14:creationId xmlns:p14="http://schemas.microsoft.com/office/powerpoint/2010/main" val="6091774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 </a:t>
            </a:r>
            <a:r>
              <a:rPr lang="en-US" b="1" baseline="0" dirty="0" smtClean="0"/>
              <a:t>what about: No boy danced ?</a:t>
            </a:r>
            <a:endParaRPr lang="en-US" dirty="0"/>
          </a:p>
        </p:txBody>
      </p:sp>
      <p:sp>
        <p:nvSpPr>
          <p:cNvPr id="4" name="Slide Number Placeholder 3"/>
          <p:cNvSpPr>
            <a:spLocks noGrp="1"/>
          </p:cNvSpPr>
          <p:nvPr>
            <p:ph type="sldNum" sz="quarter" idx="10"/>
          </p:nvPr>
        </p:nvSpPr>
        <p:spPr/>
        <p:txBody>
          <a:bodyPr/>
          <a:lstStyle/>
          <a:p>
            <a:fld id="{FD8A7829-CD23-4159-A504-B08AAB7EADB6}" type="slidenum">
              <a:rPr lang="en-US" smtClean="0"/>
              <a:pPr/>
              <a:t>46</a:t>
            </a:fld>
            <a:endParaRPr lang="en-US"/>
          </a:p>
        </p:txBody>
      </p:sp>
    </p:spTree>
    <p:extLst>
      <p:ext uri="{BB962C8B-B14F-4D97-AF65-F5344CB8AC3E}">
        <p14:creationId xmlns:p14="http://schemas.microsoft.com/office/powerpoint/2010/main" val="12402020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what about:</a:t>
            </a:r>
            <a:r>
              <a:rPr lang="en-US" b="1" baseline="0" dirty="0" smtClean="0"/>
              <a:t> three boys danced</a:t>
            </a:r>
            <a:r>
              <a:rPr lang="en-US" b="0" baseline="0" dirty="0" smtClean="0"/>
              <a:t>?</a:t>
            </a:r>
            <a:endParaRPr lang="en-US" b="1" dirty="0"/>
          </a:p>
        </p:txBody>
      </p:sp>
      <p:sp>
        <p:nvSpPr>
          <p:cNvPr id="4" name="Slide Number Placeholder 3"/>
          <p:cNvSpPr>
            <a:spLocks noGrp="1"/>
          </p:cNvSpPr>
          <p:nvPr>
            <p:ph type="sldNum" sz="quarter" idx="10"/>
          </p:nvPr>
        </p:nvSpPr>
        <p:spPr/>
        <p:txBody>
          <a:bodyPr/>
          <a:lstStyle/>
          <a:p>
            <a:fld id="{FD8A7829-CD23-4159-A504-B08AAB7EADB6}" type="slidenum">
              <a:rPr lang="en-US" smtClean="0"/>
              <a:pPr/>
              <a:t>50</a:t>
            </a:fld>
            <a:endParaRPr lang="en-US"/>
          </a:p>
        </p:txBody>
      </p:sp>
    </p:spTree>
    <p:extLst>
      <p:ext uri="{BB962C8B-B14F-4D97-AF65-F5344CB8AC3E}">
        <p14:creationId xmlns:p14="http://schemas.microsoft.com/office/powerpoint/2010/main" val="10461105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what about: more than half of the boys danced</a:t>
            </a:r>
            <a:r>
              <a:rPr lang="en-US" b="0" dirty="0" smtClean="0"/>
              <a:t>?</a:t>
            </a:r>
            <a:endParaRPr lang="en-US" b="1" dirty="0"/>
          </a:p>
        </p:txBody>
      </p:sp>
      <p:sp>
        <p:nvSpPr>
          <p:cNvPr id="4" name="Slide Number Placeholder 3"/>
          <p:cNvSpPr>
            <a:spLocks noGrp="1"/>
          </p:cNvSpPr>
          <p:nvPr>
            <p:ph type="sldNum" sz="quarter" idx="10"/>
          </p:nvPr>
        </p:nvSpPr>
        <p:spPr/>
        <p:txBody>
          <a:bodyPr/>
          <a:lstStyle/>
          <a:p>
            <a:fld id="{FD8A7829-CD23-4159-A504-B08AAB7EADB6}" type="slidenum">
              <a:rPr lang="en-US" smtClean="0"/>
              <a:pPr/>
              <a:t>52</a:t>
            </a:fld>
            <a:endParaRPr lang="en-US"/>
          </a:p>
        </p:txBody>
      </p:sp>
    </p:spTree>
    <p:extLst>
      <p:ext uri="{BB962C8B-B14F-4D97-AF65-F5344CB8AC3E}">
        <p14:creationId xmlns:p14="http://schemas.microsoft.com/office/powerpoint/2010/main" val="2825616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 Meeting Notes (11/29/15 11:06) ----</a:t>
            </a:r>
            <a:r>
              <a:rPr lang="en-US" dirty="0" smtClean="0"/>
              <a:t>-</a:t>
            </a:r>
            <a:endParaRPr lang="en-US" dirty="0"/>
          </a:p>
        </p:txBody>
      </p:sp>
      <p:sp>
        <p:nvSpPr>
          <p:cNvPr id="4" name="Slide Number Placeholder 3"/>
          <p:cNvSpPr>
            <a:spLocks noGrp="1"/>
          </p:cNvSpPr>
          <p:nvPr>
            <p:ph type="sldNum" sz="quarter" idx="10"/>
          </p:nvPr>
        </p:nvSpPr>
        <p:spPr/>
        <p:txBody>
          <a:bodyPr/>
          <a:lstStyle/>
          <a:p>
            <a:fld id="{FD8A7829-CD23-4159-A504-B08AAB7EADB6}" type="slidenum">
              <a:rPr lang="en-US" smtClean="0"/>
              <a:pPr/>
              <a:t>60</a:t>
            </a:fld>
            <a:endParaRPr lang="en-US"/>
          </a:p>
        </p:txBody>
      </p:sp>
    </p:spTree>
    <p:extLst>
      <p:ext uri="{BB962C8B-B14F-4D97-AF65-F5344CB8AC3E}">
        <p14:creationId xmlns:p14="http://schemas.microsoft.com/office/powerpoint/2010/main" val="4426624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r>
              <a:rPr lang="en-US"/>
              <a:t>----- Meeting Notes (11/29/15 23:45) -----</a:t>
            </a:r>
          </a:p>
          <a:p>
            <a:r>
              <a:rPr lang="en-US"/>
              <a:t>class participation: before revelating each denotation ask students what it was.</a:t>
            </a:r>
          </a:p>
        </p:txBody>
      </p:sp>
      <p:sp>
        <p:nvSpPr>
          <p:cNvPr id="4" name="Slide Number Placeholder 3"/>
          <p:cNvSpPr>
            <a:spLocks noGrp="1"/>
          </p:cNvSpPr>
          <p:nvPr>
            <p:ph type="sldNum" sz="quarter" idx="10"/>
          </p:nvPr>
        </p:nvSpPr>
        <p:spPr/>
        <p:txBody>
          <a:bodyPr/>
          <a:lstStyle/>
          <a:p>
            <a:fld id="{FD8A7829-CD23-4159-A504-B08AAB7EADB6}" type="slidenum">
              <a:rPr lang="en-US" smtClean="0"/>
              <a:pPr/>
              <a:t>61</a:t>
            </a:fld>
            <a:endParaRPr lang="en-US"/>
          </a:p>
        </p:txBody>
      </p:sp>
    </p:spTree>
    <p:extLst>
      <p:ext uri="{BB962C8B-B14F-4D97-AF65-F5344CB8AC3E}">
        <p14:creationId xmlns:p14="http://schemas.microsoft.com/office/powerpoint/2010/main" val="2792856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8A7829-CD23-4159-A504-B08AAB7EADB6}" type="slidenum">
              <a:rPr lang="en-US" smtClean="0"/>
              <a:pPr/>
              <a:t>96</a:t>
            </a:fld>
            <a:endParaRPr lang="en-US"/>
          </a:p>
        </p:txBody>
      </p:sp>
    </p:spTree>
    <p:extLst>
      <p:ext uri="{BB962C8B-B14F-4D97-AF65-F5344CB8AC3E}">
        <p14:creationId xmlns:p14="http://schemas.microsoft.com/office/powerpoint/2010/main" val="8936012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r>
              <a:rPr lang="en-US"/>
              <a:t>----- Meeting Notes (11/30/15 00:16) -----</a:t>
            </a:r>
          </a:p>
          <a:p>
            <a:r>
              <a:rPr lang="en-US"/>
              <a:t>this is wrong! leave it for students to find</a:t>
            </a:r>
          </a:p>
        </p:txBody>
      </p:sp>
      <p:sp>
        <p:nvSpPr>
          <p:cNvPr id="4" name="Slide Number Placeholder 3"/>
          <p:cNvSpPr>
            <a:spLocks noGrp="1"/>
          </p:cNvSpPr>
          <p:nvPr>
            <p:ph type="sldNum" sz="quarter" idx="10"/>
          </p:nvPr>
        </p:nvSpPr>
        <p:spPr/>
        <p:txBody>
          <a:bodyPr/>
          <a:lstStyle/>
          <a:p>
            <a:fld id="{FD8A7829-CD23-4159-A504-B08AAB7EADB6}" type="slidenum">
              <a:rPr lang="en-US" smtClean="0"/>
              <a:pPr/>
              <a:t>100</a:t>
            </a:fld>
            <a:endParaRPr lang="en-US"/>
          </a:p>
        </p:txBody>
      </p:sp>
    </p:spTree>
    <p:extLst>
      <p:ext uri="{BB962C8B-B14F-4D97-AF65-F5344CB8AC3E}">
        <p14:creationId xmlns:p14="http://schemas.microsoft.com/office/powerpoint/2010/main" val="22105519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smtClean="0"/>
              <a:t>We've </a:t>
            </a:r>
            <a:r>
              <a:rPr lang="en-US" dirty="0"/>
              <a:t>already seen the truth conditions of sentences, plus entailments which follow from them. Here we see a slightly different sort of </a:t>
            </a:r>
            <a:r>
              <a:rPr lang="en-US" dirty="0" smtClean="0"/>
              <a:t>inference:</a:t>
            </a:r>
            <a:r>
              <a:rPr lang="en-US" baseline="0" dirty="0" smtClean="0"/>
              <a:t> a presupposition.</a:t>
            </a:r>
          </a:p>
          <a:p>
            <a:endParaRPr lang="en-US" baseline="0" dirty="0" smtClean="0"/>
          </a:p>
          <a:p>
            <a:r>
              <a:rPr lang="en-US" baseline="0" dirty="0" smtClean="0"/>
              <a:t>For </a:t>
            </a:r>
            <a:r>
              <a:rPr lang="en-US" baseline="0" dirty="0" err="1" smtClean="0"/>
              <a:t>uniquness</a:t>
            </a:r>
            <a:r>
              <a:rPr lang="en-US" baseline="0" dirty="0" smtClean="0"/>
              <a:t>, describe a universe where a heard of unicorns lives in central square.</a:t>
            </a:r>
            <a:endParaRPr lang="en-US" dirty="0"/>
          </a:p>
        </p:txBody>
      </p:sp>
      <p:sp>
        <p:nvSpPr>
          <p:cNvPr id="4" name="Slide Number Placeholder 3"/>
          <p:cNvSpPr>
            <a:spLocks noGrp="1"/>
          </p:cNvSpPr>
          <p:nvPr>
            <p:ph type="sldNum" sz="quarter" idx="10"/>
          </p:nvPr>
        </p:nvSpPr>
        <p:spPr/>
        <p:txBody>
          <a:bodyPr/>
          <a:lstStyle/>
          <a:p>
            <a:fld id="{FD8A7829-CD23-4159-A504-B08AAB7EADB6}" type="slidenum">
              <a:rPr lang="en-US" smtClean="0"/>
              <a:pPr/>
              <a:t>105</a:t>
            </a:fld>
            <a:endParaRPr lang="en-US"/>
          </a:p>
        </p:txBody>
      </p:sp>
    </p:spTree>
    <p:extLst>
      <p:ext uri="{BB962C8B-B14F-4D97-AF65-F5344CB8AC3E}">
        <p14:creationId xmlns:p14="http://schemas.microsoft.com/office/powerpoint/2010/main" val="300414580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Change this: introduce</a:t>
            </a:r>
            <a:r>
              <a:rPr lang="en-US" baseline="0" dirty="0" smtClean="0"/>
              <a:t> concept of presupposition failure</a:t>
            </a:r>
            <a:endParaRPr lang="en-US" dirty="0"/>
          </a:p>
        </p:txBody>
      </p:sp>
      <p:sp>
        <p:nvSpPr>
          <p:cNvPr id="4" name="Slide Number Placeholder 3"/>
          <p:cNvSpPr>
            <a:spLocks noGrp="1"/>
          </p:cNvSpPr>
          <p:nvPr>
            <p:ph type="sldNum" sz="quarter" idx="10"/>
          </p:nvPr>
        </p:nvSpPr>
        <p:spPr/>
        <p:txBody>
          <a:bodyPr/>
          <a:lstStyle/>
          <a:p>
            <a:fld id="{FD8A7829-CD23-4159-A504-B08AAB7EADB6}" type="slidenum">
              <a:rPr lang="en-US" smtClean="0"/>
              <a:pPr/>
              <a:t>107</a:t>
            </a:fld>
            <a:endParaRPr lang="en-US"/>
          </a:p>
        </p:txBody>
      </p:sp>
    </p:spTree>
    <p:extLst>
      <p:ext uri="{BB962C8B-B14F-4D97-AF65-F5344CB8AC3E}">
        <p14:creationId xmlns:p14="http://schemas.microsoft.com/office/powerpoint/2010/main" val="27061457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r>
              <a:rPr lang="en-US"/>
              <a:t>----- Meeting Notes (11/29/15 11:06) -----</a:t>
            </a:r>
          </a:p>
          <a:p>
            <a:r>
              <a:rPr lang="en-US"/>
              <a:t>change to: I have a pet giraffe.</a:t>
            </a:r>
          </a:p>
        </p:txBody>
      </p:sp>
      <p:sp>
        <p:nvSpPr>
          <p:cNvPr id="4" name="Slide Number Placeholder 3"/>
          <p:cNvSpPr>
            <a:spLocks noGrp="1"/>
          </p:cNvSpPr>
          <p:nvPr>
            <p:ph type="sldNum" sz="quarter" idx="10"/>
          </p:nvPr>
        </p:nvSpPr>
        <p:spPr/>
        <p:txBody>
          <a:bodyPr/>
          <a:lstStyle/>
          <a:p>
            <a:fld id="{FD8A7829-CD23-4159-A504-B08AAB7EADB6}" type="slidenum">
              <a:rPr lang="en-US" smtClean="0"/>
              <a:pPr/>
              <a:t>111</a:t>
            </a:fld>
            <a:endParaRPr lang="en-US"/>
          </a:p>
        </p:txBody>
      </p:sp>
    </p:spTree>
    <p:extLst>
      <p:ext uri="{BB962C8B-B14F-4D97-AF65-F5344CB8AC3E}">
        <p14:creationId xmlns:p14="http://schemas.microsoft.com/office/powerpoint/2010/main" val="11983321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r>
              <a:rPr lang="en-US"/>
              <a:t>----- Meeting Notes (11/30/15 11:28) -----</a:t>
            </a:r>
          </a:p>
          <a:p>
            <a:r>
              <a:rPr lang="en-US"/>
              <a:t>Demand (or suggest) that you add a particular activity to your mental to-do list</a:t>
            </a:r>
          </a:p>
        </p:txBody>
      </p:sp>
      <p:sp>
        <p:nvSpPr>
          <p:cNvPr id="4" name="Slide Number Placeholder 3"/>
          <p:cNvSpPr>
            <a:spLocks noGrp="1"/>
          </p:cNvSpPr>
          <p:nvPr>
            <p:ph type="sldNum" sz="quarter" idx="10"/>
          </p:nvPr>
        </p:nvSpPr>
        <p:spPr/>
        <p:txBody>
          <a:bodyPr/>
          <a:lstStyle/>
          <a:p>
            <a:fld id="{FD8A7829-CD23-4159-A504-B08AAB7EADB6}" type="slidenum">
              <a:rPr lang="en-US" smtClean="0"/>
              <a:pPr/>
              <a:t>3</a:t>
            </a:fld>
            <a:endParaRPr lang="en-US"/>
          </a:p>
        </p:txBody>
      </p:sp>
    </p:spTree>
    <p:extLst>
      <p:ext uri="{BB962C8B-B14F-4D97-AF65-F5344CB8AC3E}">
        <p14:creationId xmlns:p14="http://schemas.microsoft.com/office/powerpoint/2010/main" val="385541025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r>
              <a:rPr lang="en-US"/>
              <a:t>----- Meeting Notes (11/30/15 00:16) -----</a:t>
            </a:r>
          </a:p>
          <a:p>
            <a:r>
              <a:rPr lang="en-US"/>
              <a:t>"our decision about what parse to assign"...</a:t>
            </a:r>
          </a:p>
        </p:txBody>
      </p:sp>
      <p:sp>
        <p:nvSpPr>
          <p:cNvPr id="4" name="Slide Number Placeholder 3"/>
          <p:cNvSpPr>
            <a:spLocks noGrp="1"/>
          </p:cNvSpPr>
          <p:nvPr>
            <p:ph type="sldNum" sz="quarter" idx="10"/>
          </p:nvPr>
        </p:nvSpPr>
        <p:spPr/>
        <p:txBody>
          <a:bodyPr/>
          <a:lstStyle/>
          <a:p>
            <a:fld id="{FD8A7829-CD23-4159-A504-B08AAB7EADB6}" type="slidenum">
              <a:rPr lang="en-US" smtClean="0"/>
              <a:pPr/>
              <a:t>116</a:t>
            </a:fld>
            <a:endParaRPr lang="en-US"/>
          </a:p>
        </p:txBody>
      </p:sp>
    </p:spTree>
    <p:extLst>
      <p:ext uri="{BB962C8B-B14F-4D97-AF65-F5344CB8AC3E}">
        <p14:creationId xmlns:p14="http://schemas.microsoft.com/office/powerpoint/2010/main" val="9200869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r>
              <a:rPr lang="en-US"/>
              <a:t>----- Meeting Notes (11/30/15 00:16) -----</a:t>
            </a:r>
          </a:p>
          <a:p>
            <a:r>
              <a:rPr lang="en-US"/>
              <a:t>change sentence</a:t>
            </a:r>
          </a:p>
        </p:txBody>
      </p:sp>
      <p:sp>
        <p:nvSpPr>
          <p:cNvPr id="4" name="Slide Number Placeholder 3"/>
          <p:cNvSpPr>
            <a:spLocks noGrp="1"/>
          </p:cNvSpPr>
          <p:nvPr>
            <p:ph type="sldNum" sz="quarter" idx="10"/>
          </p:nvPr>
        </p:nvSpPr>
        <p:spPr/>
        <p:txBody>
          <a:bodyPr/>
          <a:lstStyle/>
          <a:p>
            <a:fld id="{FD8A7829-CD23-4159-A504-B08AAB7EADB6}" type="slidenum">
              <a:rPr lang="en-US" smtClean="0"/>
              <a:pPr/>
              <a:t>121</a:t>
            </a:fld>
            <a:endParaRPr lang="en-US"/>
          </a:p>
        </p:txBody>
      </p:sp>
    </p:spTree>
    <p:extLst>
      <p:ext uri="{BB962C8B-B14F-4D97-AF65-F5344CB8AC3E}">
        <p14:creationId xmlns:p14="http://schemas.microsoft.com/office/powerpoint/2010/main" val="3709524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r>
              <a:rPr lang="en-US"/>
              <a:t>----- Meeting Notes (11/30/15 11:28) -----</a:t>
            </a:r>
          </a:p>
          <a:p>
            <a:r>
              <a:rPr lang="en-US"/>
              <a:t>Let's narrow our focus to assertions (statements) and their literal meaning.  What's the difference between (1) and (2)?</a:t>
            </a:r>
          </a:p>
        </p:txBody>
      </p:sp>
      <p:sp>
        <p:nvSpPr>
          <p:cNvPr id="4" name="Slide Number Placeholder 3"/>
          <p:cNvSpPr>
            <a:spLocks noGrp="1"/>
          </p:cNvSpPr>
          <p:nvPr>
            <p:ph type="sldNum" sz="quarter" idx="10"/>
          </p:nvPr>
        </p:nvSpPr>
        <p:spPr/>
        <p:txBody>
          <a:bodyPr/>
          <a:lstStyle/>
          <a:p>
            <a:fld id="{FD8A7829-CD23-4159-A504-B08AAB7EADB6}" type="slidenum">
              <a:rPr lang="en-US" smtClean="0"/>
              <a:pPr/>
              <a:t>5</a:t>
            </a:fld>
            <a:endParaRPr lang="en-US"/>
          </a:p>
        </p:txBody>
      </p:sp>
    </p:spTree>
    <p:extLst>
      <p:ext uri="{BB962C8B-B14F-4D97-AF65-F5344CB8AC3E}">
        <p14:creationId xmlns:p14="http://schemas.microsoft.com/office/powerpoint/2010/main" val="4004115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8A7829-CD23-4159-A504-B08AAB7EADB6}" type="slidenum">
              <a:rPr lang="en-US" smtClean="0"/>
              <a:pPr/>
              <a:t>6</a:t>
            </a:fld>
            <a:endParaRPr lang="en-US"/>
          </a:p>
        </p:txBody>
      </p:sp>
    </p:spTree>
    <p:extLst>
      <p:ext uri="{BB962C8B-B14F-4D97-AF65-F5344CB8AC3E}">
        <p14:creationId xmlns:p14="http://schemas.microsoft.com/office/powerpoint/2010/main" val="24199094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r>
              <a:rPr lang="en-US"/>
              <a:t>----- Meeting Notes (11/29/15 21:01) -----</a:t>
            </a:r>
          </a:p>
          <a:p>
            <a:r>
              <a:rPr lang="en-US"/>
              <a:t>change to "his office"</a:t>
            </a:r>
          </a:p>
        </p:txBody>
      </p:sp>
      <p:sp>
        <p:nvSpPr>
          <p:cNvPr id="4" name="Slide Number Placeholder 3"/>
          <p:cNvSpPr>
            <a:spLocks noGrp="1"/>
          </p:cNvSpPr>
          <p:nvPr>
            <p:ph type="sldNum" sz="quarter" idx="10"/>
          </p:nvPr>
        </p:nvSpPr>
        <p:spPr/>
        <p:txBody>
          <a:bodyPr/>
          <a:lstStyle/>
          <a:p>
            <a:fld id="{FD8A7829-CD23-4159-A504-B08AAB7EADB6}" type="slidenum">
              <a:rPr lang="en-US" smtClean="0"/>
              <a:pPr/>
              <a:t>7</a:t>
            </a:fld>
            <a:endParaRPr lang="en-US"/>
          </a:p>
        </p:txBody>
      </p:sp>
    </p:spTree>
    <p:extLst>
      <p:ext uri="{BB962C8B-B14F-4D97-AF65-F5344CB8AC3E}">
        <p14:creationId xmlns:p14="http://schemas.microsoft.com/office/powerpoint/2010/main" val="4048943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r>
              <a:rPr lang="en-US"/>
              <a:t>----- Meeting Notes (11/29/15 21:01) -----</a:t>
            </a:r>
          </a:p>
          <a:p>
            <a:r>
              <a:rPr lang="en-US"/>
              <a:t>red &gt;&gt; pink</a:t>
            </a:r>
          </a:p>
        </p:txBody>
      </p:sp>
      <p:sp>
        <p:nvSpPr>
          <p:cNvPr id="4" name="Slide Number Placeholder 3"/>
          <p:cNvSpPr>
            <a:spLocks noGrp="1"/>
          </p:cNvSpPr>
          <p:nvPr>
            <p:ph type="sldNum" sz="quarter" idx="10"/>
          </p:nvPr>
        </p:nvSpPr>
        <p:spPr/>
        <p:txBody>
          <a:bodyPr/>
          <a:lstStyle/>
          <a:p>
            <a:fld id="{FD8A7829-CD23-4159-A504-B08AAB7EADB6}" type="slidenum">
              <a:rPr lang="en-US" smtClean="0"/>
              <a:pPr/>
              <a:t>9</a:t>
            </a:fld>
            <a:endParaRPr lang="en-US"/>
          </a:p>
        </p:txBody>
      </p:sp>
    </p:spTree>
    <p:extLst>
      <p:ext uri="{BB962C8B-B14F-4D97-AF65-F5344CB8AC3E}">
        <p14:creationId xmlns:p14="http://schemas.microsoft.com/office/powerpoint/2010/main" val="3658064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r>
              <a:rPr lang="en-US"/>
              <a:t>----- Meeting Notes (11/29/15 21:01) -----</a:t>
            </a:r>
          </a:p>
          <a:p>
            <a:r>
              <a:rPr lang="en-US"/>
              <a:t>situation &gt;&gt; context</a:t>
            </a:r>
          </a:p>
        </p:txBody>
      </p:sp>
      <p:sp>
        <p:nvSpPr>
          <p:cNvPr id="4" name="Slide Number Placeholder 3"/>
          <p:cNvSpPr>
            <a:spLocks noGrp="1"/>
          </p:cNvSpPr>
          <p:nvPr>
            <p:ph type="sldNum" sz="quarter" idx="10"/>
          </p:nvPr>
        </p:nvSpPr>
        <p:spPr/>
        <p:txBody>
          <a:bodyPr/>
          <a:lstStyle/>
          <a:p>
            <a:fld id="{FD8A7829-CD23-4159-A504-B08AAB7EADB6}" type="slidenum">
              <a:rPr lang="en-US" smtClean="0"/>
              <a:pPr/>
              <a:t>10</a:t>
            </a:fld>
            <a:endParaRPr lang="en-US"/>
          </a:p>
        </p:txBody>
      </p:sp>
    </p:spTree>
    <p:extLst>
      <p:ext uri="{BB962C8B-B14F-4D97-AF65-F5344CB8AC3E}">
        <p14:creationId xmlns:p14="http://schemas.microsoft.com/office/powerpoint/2010/main" val="19300327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 Meeting Notes (11/29/15 23:45) -----</a:t>
            </a:r>
          </a:p>
          <a:p>
            <a:r>
              <a:rPr lang="en-US" dirty="0"/>
              <a:t>Say something about "competence" how linguistic theory is theory of </a:t>
            </a:r>
            <a:r>
              <a:rPr lang="en-US" dirty="0" smtClean="0"/>
              <a:t>tacit knowledge </a:t>
            </a:r>
            <a:r>
              <a:rPr lang="en-US" dirty="0"/>
              <a:t>(i.e. competence). semantics is just another part of linguistic theory.</a:t>
            </a:r>
          </a:p>
          <a:p>
            <a:r>
              <a:rPr lang="en-US" dirty="0"/>
              <a:t>----- Meeting Notes (11/30/15 11:57) -----</a:t>
            </a:r>
          </a:p>
          <a:p>
            <a:r>
              <a:rPr lang="en-US" dirty="0"/>
              <a:t>"the ability to figure out the truth conditions for all the well-formed sentences in a speaker's </a:t>
            </a:r>
            <a:r>
              <a:rPr lang="en-US" dirty="0" err="1" smtClean="0"/>
              <a:t>langauge</a:t>
            </a:r>
            <a:r>
              <a:rPr lang="en-US" dirty="0" smtClean="0"/>
              <a:t>”</a:t>
            </a:r>
          </a:p>
          <a:p>
            <a:endParaRPr lang="en-US" dirty="0" smtClean="0"/>
          </a:p>
          <a:p>
            <a:r>
              <a:rPr lang="en-US" dirty="0" smtClean="0"/>
              <a:t>maybe</a:t>
            </a:r>
            <a:r>
              <a:rPr lang="en-US" baseline="0" dirty="0" smtClean="0"/>
              <a:t> mention that this probably won’t be adequate for questions, maybe not for commands either.</a:t>
            </a:r>
            <a:endParaRPr lang="en-US" dirty="0"/>
          </a:p>
        </p:txBody>
      </p:sp>
      <p:sp>
        <p:nvSpPr>
          <p:cNvPr id="4" name="Slide Number Placeholder 3"/>
          <p:cNvSpPr>
            <a:spLocks noGrp="1"/>
          </p:cNvSpPr>
          <p:nvPr>
            <p:ph type="sldNum" sz="quarter" idx="10"/>
          </p:nvPr>
        </p:nvSpPr>
        <p:spPr/>
        <p:txBody>
          <a:bodyPr/>
          <a:lstStyle/>
          <a:p>
            <a:fld id="{FD8A7829-CD23-4159-A504-B08AAB7EADB6}" type="slidenum">
              <a:rPr lang="en-US" smtClean="0"/>
              <a:pPr/>
              <a:t>11</a:t>
            </a:fld>
            <a:endParaRPr lang="en-US"/>
          </a:p>
        </p:txBody>
      </p:sp>
    </p:spTree>
    <p:extLst>
      <p:ext uri="{BB962C8B-B14F-4D97-AF65-F5344CB8AC3E}">
        <p14:creationId xmlns:p14="http://schemas.microsoft.com/office/powerpoint/2010/main" val="27913482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AEF7748-AED8-4C23-8F74-0F75F1605E6D}" type="datetime1">
              <a:rPr lang="en-US" smtClean="0"/>
              <a:pPr/>
              <a:t>3/18/16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BA316B-4D48-4C36-B1B8-5CB2D84F8A65}" type="slidenum">
              <a:rPr lang="en-US" smtClean="0"/>
              <a:pPr/>
              <a:t>‹#›</a:t>
            </a:fld>
            <a:endParaRPr lang="en-US"/>
          </a:p>
        </p:txBody>
      </p:sp>
    </p:spTree>
    <p:extLst>
      <p:ext uri="{BB962C8B-B14F-4D97-AF65-F5344CB8AC3E}">
        <p14:creationId xmlns:p14="http://schemas.microsoft.com/office/powerpoint/2010/main" val="2721999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042FE2-C8ED-4576-BF02-86F82504EAD1}" type="datetime1">
              <a:rPr lang="en-US" smtClean="0"/>
              <a:pPr/>
              <a:t>3/18/16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BA316B-4D48-4C36-B1B8-5CB2D84F8A65}" type="slidenum">
              <a:rPr lang="en-US" smtClean="0"/>
              <a:pPr/>
              <a:t>‹#›</a:t>
            </a:fld>
            <a:endParaRPr lang="en-US"/>
          </a:p>
        </p:txBody>
      </p:sp>
    </p:spTree>
    <p:extLst>
      <p:ext uri="{BB962C8B-B14F-4D97-AF65-F5344CB8AC3E}">
        <p14:creationId xmlns:p14="http://schemas.microsoft.com/office/powerpoint/2010/main" val="2254081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55DB5B-CA95-468B-BEC2-8FB2276D9229}" type="datetime1">
              <a:rPr lang="en-US" smtClean="0"/>
              <a:pPr/>
              <a:t>3/18/16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BA316B-4D48-4C36-B1B8-5CB2D84F8A65}" type="slidenum">
              <a:rPr lang="en-US" smtClean="0"/>
              <a:pPr/>
              <a:t>‹#›</a:t>
            </a:fld>
            <a:endParaRPr lang="en-US"/>
          </a:p>
        </p:txBody>
      </p:sp>
    </p:spTree>
    <p:extLst>
      <p:ext uri="{BB962C8B-B14F-4D97-AF65-F5344CB8AC3E}">
        <p14:creationId xmlns:p14="http://schemas.microsoft.com/office/powerpoint/2010/main" val="1989655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1CD2F3-4DB9-458F-BCDB-767E67B01A86}" type="datetime1">
              <a:rPr lang="en-US" smtClean="0"/>
              <a:pPr/>
              <a:t>3/18/16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BA316B-4D48-4C36-B1B8-5CB2D84F8A65}" type="slidenum">
              <a:rPr lang="en-US" smtClean="0"/>
              <a:pPr/>
              <a:t>‹#›</a:t>
            </a:fld>
            <a:endParaRPr lang="en-US"/>
          </a:p>
        </p:txBody>
      </p:sp>
    </p:spTree>
    <p:extLst>
      <p:ext uri="{BB962C8B-B14F-4D97-AF65-F5344CB8AC3E}">
        <p14:creationId xmlns:p14="http://schemas.microsoft.com/office/powerpoint/2010/main" val="1914286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218922-C058-4915-A5D7-AA0E73CEA138}" type="datetime1">
              <a:rPr lang="en-US" smtClean="0"/>
              <a:pPr/>
              <a:t>3/18/16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BA316B-4D48-4C36-B1B8-5CB2D84F8A65}" type="slidenum">
              <a:rPr lang="en-US" smtClean="0"/>
              <a:pPr/>
              <a:t>‹#›</a:t>
            </a:fld>
            <a:endParaRPr lang="en-US"/>
          </a:p>
        </p:txBody>
      </p:sp>
    </p:spTree>
    <p:extLst>
      <p:ext uri="{BB962C8B-B14F-4D97-AF65-F5344CB8AC3E}">
        <p14:creationId xmlns:p14="http://schemas.microsoft.com/office/powerpoint/2010/main" val="1617370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F3903B-417C-410C-BD22-8D92AD038525}" type="datetime1">
              <a:rPr lang="en-US" smtClean="0"/>
              <a:pPr/>
              <a:t>3/18/16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BA316B-4D48-4C36-B1B8-5CB2D84F8A65}" type="slidenum">
              <a:rPr lang="en-US" smtClean="0"/>
              <a:pPr/>
              <a:t>‹#›</a:t>
            </a:fld>
            <a:endParaRPr lang="en-US"/>
          </a:p>
        </p:txBody>
      </p:sp>
    </p:spTree>
    <p:extLst>
      <p:ext uri="{BB962C8B-B14F-4D97-AF65-F5344CB8AC3E}">
        <p14:creationId xmlns:p14="http://schemas.microsoft.com/office/powerpoint/2010/main" val="3235838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1CAD906-0EF3-4EAA-861A-1D280772A64C}" type="datetime1">
              <a:rPr lang="en-US" smtClean="0"/>
              <a:pPr/>
              <a:t>3/18/16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BA316B-4D48-4C36-B1B8-5CB2D84F8A65}" type="slidenum">
              <a:rPr lang="en-US" smtClean="0"/>
              <a:pPr/>
              <a:t>‹#›</a:t>
            </a:fld>
            <a:endParaRPr lang="en-US"/>
          </a:p>
        </p:txBody>
      </p:sp>
    </p:spTree>
    <p:extLst>
      <p:ext uri="{BB962C8B-B14F-4D97-AF65-F5344CB8AC3E}">
        <p14:creationId xmlns:p14="http://schemas.microsoft.com/office/powerpoint/2010/main" val="1955378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441B84-AFCA-46BF-A4BD-4043B72744B3}" type="datetime1">
              <a:rPr lang="en-US" smtClean="0"/>
              <a:pPr/>
              <a:t>3/18/16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BA316B-4D48-4C36-B1B8-5CB2D84F8A65}" type="slidenum">
              <a:rPr lang="en-US" smtClean="0"/>
              <a:pPr/>
              <a:t>‹#›</a:t>
            </a:fld>
            <a:endParaRPr lang="en-US"/>
          </a:p>
        </p:txBody>
      </p:sp>
    </p:spTree>
    <p:extLst>
      <p:ext uri="{BB962C8B-B14F-4D97-AF65-F5344CB8AC3E}">
        <p14:creationId xmlns:p14="http://schemas.microsoft.com/office/powerpoint/2010/main" val="1697715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443DF0-D923-4156-B0B3-5D6966443476}" type="datetime1">
              <a:rPr lang="en-US" smtClean="0"/>
              <a:pPr/>
              <a:t>3/18/16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BA316B-4D48-4C36-B1B8-5CB2D84F8A65}" type="slidenum">
              <a:rPr lang="en-US" smtClean="0"/>
              <a:pPr/>
              <a:t>‹#›</a:t>
            </a:fld>
            <a:endParaRPr lang="en-US"/>
          </a:p>
        </p:txBody>
      </p:sp>
    </p:spTree>
    <p:extLst>
      <p:ext uri="{BB962C8B-B14F-4D97-AF65-F5344CB8AC3E}">
        <p14:creationId xmlns:p14="http://schemas.microsoft.com/office/powerpoint/2010/main" val="751200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2785E7-798B-43ED-92FE-F31CE5F48276}" type="datetime1">
              <a:rPr lang="en-US" smtClean="0"/>
              <a:pPr/>
              <a:t>3/18/16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BA316B-4D48-4C36-B1B8-5CB2D84F8A65}" type="slidenum">
              <a:rPr lang="en-US" smtClean="0"/>
              <a:pPr/>
              <a:t>‹#›</a:t>
            </a:fld>
            <a:endParaRPr lang="en-US"/>
          </a:p>
        </p:txBody>
      </p:sp>
    </p:spTree>
    <p:extLst>
      <p:ext uri="{BB962C8B-B14F-4D97-AF65-F5344CB8AC3E}">
        <p14:creationId xmlns:p14="http://schemas.microsoft.com/office/powerpoint/2010/main" val="2840946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74DF9F-6598-48C6-A949-26AE0BE5CCE9}" type="datetime1">
              <a:rPr lang="en-US" smtClean="0"/>
              <a:pPr/>
              <a:t>3/18/16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BA316B-4D48-4C36-B1B8-5CB2D84F8A65}" type="slidenum">
              <a:rPr lang="en-US" smtClean="0"/>
              <a:pPr/>
              <a:t>‹#›</a:t>
            </a:fld>
            <a:endParaRPr lang="en-US"/>
          </a:p>
        </p:txBody>
      </p:sp>
    </p:spTree>
    <p:extLst>
      <p:ext uri="{BB962C8B-B14F-4D97-AF65-F5344CB8AC3E}">
        <p14:creationId xmlns:p14="http://schemas.microsoft.com/office/powerpoint/2010/main" val="191782394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677095-D741-45FB-8113-522F409E4B8B}" type="datetime1">
              <a:rPr lang="en-US" smtClean="0"/>
              <a:pPr/>
              <a:t>3/18/16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BA316B-4D48-4C36-B1B8-5CB2D84F8A65}" type="slidenum">
              <a:rPr lang="en-US" smtClean="0"/>
              <a:pPr/>
              <a:t>‹#›</a:t>
            </a:fld>
            <a:endParaRPr lang="en-US"/>
          </a:p>
        </p:txBody>
      </p:sp>
    </p:spTree>
    <p:extLst>
      <p:ext uri="{BB962C8B-B14F-4D97-AF65-F5344CB8AC3E}">
        <p14:creationId xmlns:p14="http://schemas.microsoft.com/office/powerpoint/2010/main" val="16833965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wmf"/></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2.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3.png"/></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Sentence types</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77200" cy="4724400"/>
          </a:xfrm>
        </p:spPr>
        <p:txBody>
          <a:bodyPr>
            <a:normAutofit/>
          </a:bodyPr>
          <a:lstStyle/>
          <a:p>
            <a:pPr marL="0" indent="0">
              <a:buNone/>
            </a:pPr>
            <a:r>
              <a:rPr lang="en-US" sz="2800" dirty="0" smtClean="0">
                <a:latin typeface="Times New Roman" pitchFamily="18" charset="0"/>
                <a:cs typeface="Times New Roman" pitchFamily="18" charset="0"/>
              </a:rPr>
              <a:t>What is the meaning of a sentence? </a:t>
            </a:r>
          </a:p>
          <a:p>
            <a:pPr marL="0" indent="0">
              <a:buNone/>
            </a:pPr>
            <a:endParaRPr lang="en-US" sz="2800" dirty="0" smtClean="0">
              <a:latin typeface="Times New Roman" pitchFamily="18" charset="0"/>
              <a:cs typeface="Times New Roman" pitchFamily="18" charset="0"/>
            </a:endParaRPr>
          </a:p>
          <a:p>
            <a:pPr marL="228600" indent="0">
              <a:buNone/>
            </a:pPr>
            <a:r>
              <a:rPr lang="en-US" sz="2800" b="1" dirty="0" smtClean="0">
                <a:latin typeface="Times New Roman" pitchFamily="18" charset="0"/>
                <a:cs typeface="Times New Roman" pitchFamily="18" charset="0"/>
              </a:rPr>
              <a:t>The lion devoured the pizza.</a:t>
            </a:r>
            <a:endParaRPr lang="en-US" sz="2800" b="1" dirty="0">
              <a:latin typeface="Times New Roman" pitchFamily="18" charset="0"/>
              <a:cs typeface="Times New Roman" pitchFamily="18" charset="0"/>
            </a:endParaRPr>
          </a:p>
          <a:p>
            <a:pPr marL="514350" indent="-514350">
              <a:buAutoNum type="arabicParenBoth"/>
            </a:pPr>
            <a:endParaRPr lang="en-US" sz="2800" dirty="0">
              <a:latin typeface="Times New Roman" pitchFamily="18" charset="0"/>
              <a:cs typeface="Times New Roman" pitchFamily="18" charset="0"/>
            </a:endParaRPr>
          </a:p>
          <a:p>
            <a:pPr marL="0" indent="0">
              <a:buNone/>
            </a:pPr>
            <a:r>
              <a:rPr lang="en-US" sz="2800" dirty="0" smtClean="0">
                <a:solidFill>
                  <a:srgbClr val="0000FF"/>
                </a:solidFill>
                <a:latin typeface="Times New Roman" pitchFamily="18" charset="0"/>
                <a:cs typeface="Times New Roman" pitchFamily="18" charset="0"/>
              </a:rPr>
              <a:t>Statement</a:t>
            </a:r>
          </a:p>
        </p:txBody>
      </p:sp>
    </p:spTree>
    <p:extLst>
      <p:ext uri="{BB962C8B-B14F-4D97-AF65-F5344CB8AC3E}">
        <p14:creationId xmlns:p14="http://schemas.microsoft.com/office/powerpoint/2010/main" val="28022849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Definition: Semantics and meaning</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77200" cy="4800600"/>
          </a:xfrm>
        </p:spPr>
        <p:txBody>
          <a:bodyPr>
            <a:normAutofit/>
          </a:bodyPr>
          <a:lstStyle/>
          <a:p>
            <a:pPr marL="0" indent="0">
              <a:buNone/>
            </a:pPr>
            <a:r>
              <a:rPr lang="en-US" sz="2800" b="1" dirty="0">
                <a:solidFill>
                  <a:srgbClr val="0000FF"/>
                </a:solidFill>
                <a:latin typeface="Times New Roman" pitchFamily="18" charset="0"/>
                <a:cs typeface="Times New Roman" pitchFamily="18" charset="0"/>
              </a:rPr>
              <a:t>To know the </a:t>
            </a:r>
            <a:r>
              <a:rPr lang="en-US" sz="2800" b="1" i="1" dirty="0">
                <a:solidFill>
                  <a:srgbClr val="0000FF"/>
                </a:solidFill>
                <a:latin typeface="Times New Roman" pitchFamily="18" charset="0"/>
                <a:cs typeface="Times New Roman" pitchFamily="18" charset="0"/>
              </a:rPr>
              <a:t>meaning</a:t>
            </a:r>
            <a:r>
              <a:rPr lang="en-US" sz="2800" b="1" dirty="0">
                <a:solidFill>
                  <a:srgbClr val="0000FF"/>
                </a:solidFill>
                <a:latin typeface="Times New Roman" pitchFamily="18" charset="0"/>
                <a:cs typeface="Times New Roman" pitchFamily="18" charset="0"/>
              </a:rPr>
              <a:t> of a sentence is to know its </a:t>
            </a:r>
            <a:r>
              <a:rPr lang="en-US" sz="2800" b="1" i="1" dirty="0">
                <a:solidFill>
                  <a:srgbClr val="0000FF"/>
                </a:solidFill>
                <a:latin typeface="Times New Roman" pitchFamily="18" charset="0"/>
                <a:cs typeface="Times New Roman" pitchFamily="18" charset="0"/>
              </a:rPr>
              <a:t>truth conditions</a:t>
            </a:r>
            <a:r>
              <a:rPr lang="en-US" sz="2800" b="1" dirty="0">
                <a:solidFill>
                  <a:srgbClr val="0000FF"/>
                </a:solidFill>
                <a:latin typeface="Times New Roman" pitchFamily="18" charset="0"/>
                <a:cs typeface="Times New Roman" pitchFamily="18" charset="0"/>
              </a:rPr>
              <a:t>.</a:t>
            </a:r>
          </a:p>
          <a:p>
            <a:pPr marL="285750" lvl="1"/>
            <a:r>
              <a:rPr lang="en-US" sz="2400" dirty="0">
                <a:latin typeface="Times New Roman" pitchFamily="18" charset="0"/>
                <a:cs typeface="Times New Roman" pitchFamily="18" charset="0"/>
              </a:rPr>
              <a:t>That is, we know what the world would have to look like in order for the sentence to be true. </a:t>
            </a:r>
          </a:p>
          <a:p>
            <a:pPr marL="0" indent="0">
              <a:buNone/>
            </a:pPr>
            <a:endParaRPr lang="en-US" sz="2800" b="1" dirty="0" smtClean="0">
              <a:latin typeface="Times New Roman" pitchFamily="18" charset="0"/>
              <a:cs typeface="Times New Roman" pitchFamily="18" charset="0"/>
            </a:endParaRPr>
          </a:p>
          <a:p>
            <a:pPr marL="800100" indent="-457200">
              <a:buNone/>
            </a:pPr>
            <a:endParaRPr lang="en-US" sz="28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841857376"/>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The definite article</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01000" cy="4800600"/>
          </a:xfrm>
          <a:solidFill>
            <a:schemeClr val="bg1"/>
          </a:solidFill>
        </p:spPr>
        <p:txBody>
          <a:bodyPr>
            <a:normAutofit/>
          </a:bodyPr>
          <a:lstStyle/>
          <a:p>
            <a:pPr>
              <a:buNone/>
            </a:pPr>
            <a:r>
              <a:rPr lang="en-US" sz="2800" dirty="0" smtClean="0">
                <a:latin typeface="Times" pitchFamily="18" charset="0"/>
              </a:rPr>
              <a:t>What is the meaning of the definite article? </a:t>
            </a:r>
          </a:p>
          <a:p>
            <a:pPr>
              <a:buNone/>
            </a:pPr>
            <a:endParaRPr lang="en-US" sz="2800" dirty="0" smtClean="0">
              <a:latin typeface="Times" pitchFamily="18" charset="0"/>
            </a:endParaRPr>
          </a:p>
          <a:p>
            <a:pPr indent="-111125">
              <a:buNone/>
            </a:pPr>
            <a:r>
              <a:rPr lang="en-US" sz="2800" b="1" i="1" dirty="0" smtClean="0">
                <a:latin typeface="Times" pitchFamily="18" charset="0"/>
              </a:rPr>
              <a:t>Some </a:t>
            </a:r>
            <a:r>
              <a:rPr lang="en-US" sz="2800" b="1" dirty="0" smtClean="0">
                <a:latin typeface="Times" pitchFamily="18" charset="0"/>
              </a:rPr>
              <a:t>cat purred</a:t>
            </a:r>
            <a:r>
              <a:rPr lang="en-US" sz="2800" dirty="0" smtClean="0">
                <a:latin typeface="Times" pitchFamily="18" charset="0"/>
                <a:sym typeface="Symbol"/>
              </a:rPr>
              <a:t> 		     </a:t>
            </a:r>
            <a:r>
              <a:rPr lang="en-US" sz="2800" i="1" dirty="0" smtClean="0">
                <a:latin typeface="Times" pitchFamily="18" charset="0"/>
                <a:sym typeface="Symbol"/>
              </a:rPr>
              <a:t>Cat</a:t>
            </a:r>
            <a:r>
              <a:rPr lang="en-US" sz="2800" dirty="0" smtClean="0">
                <a:latin typeface="Times" pitchFamily="18" charset="0"/>
                <a:sym typeface="Webdings"/>
              </a:rPr>
              <a:t> </a:t>
            </a:r>
            <a:r>
              <a:rPr lang="en-US" sz="2800" dirty="0" smtClean="0">
                <a:latin typeface="Times" pitchFamily="18" charset="0"/>
                <a:sym typeface="Symbol"/>
              </a:rPr>
              <a:t> </a:t>
            </a:r>
            <a:r>
              <a:rPr lang="en-US" sz="2800" i="1" dirty="0" smtClean="0">
                <a:latin typeface="Times" pitchFamily="18" charset="0"/>
                <a:sym typeface="Symbol"/>
              </a:rPr>
              <a:t>Purred </a:t>
            </a:r>
            <a:r>
              <a:rPr lang="en-US" sz="2800" dirty="0" smtClean="0">
                <a:latin typeface="Times" pitchFamily="18" charset="0"/>
                <a:sym typeface="Symbol"/>
              </a:rPr>
              <a:t>= </a:t>
            </a:r>
            <a:endParaRPr lang="en-US" sz="2800" b="1" dirty="0" smtClean="0">
              <a:latin typeface="Times" pitchFamily="18" charset="0"/>
            </a:endParaRPr>
          </a:p>
          <a:p>
            <a:pPr indent="-111125">
              <a:buNone/>
            </a:pPr>
            <a:r>
              <a:rPr lang="en-US" sz="2800" b="1" i="1" dirty="0">
                <a:latin typeface="Times" pitchFamily="18" charset="0"/>
              </a:rPr>
              <a:t>Every</a:t>
            </a:r>
            <a:r>
              <a:rPr lang="en-US" sz="2800" b="1" dirty="0">
                <a:latin typeface="Times" pitchFamily="18" charset="0"/>
              </a:rPr>
              <a:t> cat purred </a:t>
            </a:r>
            <a:r>
              <a:rPr lang="en-US" sz="2800" b="1" dirty="0" smtClean="0">
                <a:latin typeface="Times" pitchFamily="18" charset="0"/>
              </a:rPr>
              <a:t>	</a:t>
            </a:r>
            <a:r>
              <a:rPr lang="en-US" sz="2800" dirty="0" smtClean="0">
                <a:latin typeface="Times" pitchFamily="18" charset="0"/>
                <a:sym typeface="Symbol"/>
              </a:rPr>
              <a:t>	</a:t>
            </a:r>
            <a:endParaRPr lang="en-US" sz="2800" b="1" dirty="0" smtClean="0">
              <a:latin typeface="Times" pitchFamily="18" charset="0"/>
            </a:endParaRPr>
          </a:p>
          <a:p>
            <a:pPr indent="-111125">
              <a:buNone/>
            </a:pPr>
            <a:r>
              <a:rPr lang="en-US" sz="2800" b="1" i="1" dirty="0" smtClean="0">
                <a:latin typeface="Times" pitchFamily="18" charset="0"/>
              </a:rPr>
              <a:t>The</a:t>
            </a:r>
            <a:r>
              <a:rPr lang="en-US" sz="2800" b="1" dirty="0" smtClean="0">
                <a:latin typeface="Times" pitchFamily="18" charset="0"/>
              </a:rPr>
              <a:t> cat purred 		</a:t>
            </a:r>
            <a:r>
              <a:rPr lang="en-US" sz="2800" dirty="0" smtClean="0">
                <a:latin typeface="Times" pitchFamily="18" charset="0"/>
                <a:sym typeface="Symbol"/>
              </a:rPr>
              <a:t></a:t>
            </a:r>
            <a:endParaRPr lang="en-US" sz="2800" b="1" dirty="0" smtClean="0">
              <a:latin typeface="Times" pitchFamily="18" charset="0"/>
            </a:endParaRPr>
          </a:p>
          <a:p>
            <a:pPr>
              <a:buNone/>
            </a:pPr>
            <a:endParaRPr lang="en-US" sz="2300" b="1" dirty="0" smtClean="0">
              <a:latin typeface="Times" pitchFamily="18" charset="0"/>
            </a:endParaRPr>
          </a:p>
          <a:p>
            <a:pPr>
              <a:buNone/>
            </a:pPr>
            <a:endParaRPr lang="en-US" sz="1200" b="1" dirty="0" smtClean="0">
              <a:latin typeface="Times" pitchFamily="18" charset="0"/>
            </a:endParaRPr>
          </a:p>
          <a:p>
            <a:pPr marL="228600" indent="0">
              <a:buNone/>
            </a:pPr>
            <a:endParaRPr lang="en-US" sz="2800" i="1" dirty="0" smtClean="0">
              <a:latin typeface="Times" pitchFamily="18" charset="0"/>
              <a:cs typeface="Times New Roman" pitchFamily="18" charset="0"/>
              <a:sym typeface="Symbol"/>
            </a:endParaRPr>
          </a:p>
          <a:p>
            <a:pPr marL="228600" indent="0">
              <a:buNone/>
            </a:pPr>
            <a:endParaRPr lang="en-US" sz="2800" dirty="0" smtClean="0">
              <a:latin typeface="Times" pitchFamily="18" charset="0"/>
              <a:cs typeface="Times New Roman" pitchFamily="18" charset="0"/>
              <a:sym typeface="Symbol"/>
            </a:endParaRPr>
          </a:p>
          <a:p>
            <a:pPr marL="228600" indent="0">
              <a:buNone/>
            </a:pPr>
            <a:endParaRPr lang="en-US" sz="2800" dirty="0">
              <a:latin typeface="Times" pitchFamily="18" charset="0"/>
              <a:cs typeface="Times New Roman" pitchFamily="18" charset="0"/>
            </a:endParaRPr>
          </a:p>
        </p:txBody>
      </p:sp>
    </p:spTree>
    <p:extLst>
      <p:ext uri="{BB962C8B-B14F-4D97-AF65-F5344CB8AC3E}">
        <p14:creationId xmlns:p14="http://schemas.microsoft.com/office/powerpoint/2010/main" val="1806851017"/>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The definite article</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01000" cy="4800600"/>
          </a:xfrm>
          <a:solidFill>
            <a:schemeClr val="bg1"/>
          </a:solidFill>
        </p:spPr>
        <p:txBody>
          <a:bodyPr>
            <a:normAutofit/>
          </a:bodyPr>
          <a:lstStyle/>
          <a:p>
            <a:pPr>
              <a:buNone/>
            </a:pPr>
            <a:r>
              <a:rPr lang="en-US" sz="2800" dirty="0" smtClean="0">
                <a:latin typeface="Times" pitchFamily="18" charset="0"/>
              </a:rPr>
              <a:t>What is the meaning of the definite article? </a:t>
            </a:r>
          </a:p>
          <a:p>
            <a:pPr>
              <a:buNone/>
            </a:pPr>
            <a:endParaRPr lang="en-US" sz="2800" dirty="0" smtClean="0">
              <a:latin typeface="Times" pitchFamily="18" charset="0"/>
            </a:endParaRPr>
          </a:p>
          <a:p>
            <a:pPr indent="-111125">
              <a:buNone/>
            </a:pPr>
            <a:r>
              <a:rPr lang="en-US" sz="2800" b="1" i="1" dirty="0" smtClean="0">
                <a:latin typeface="Times" pitchFamily="18" charset="0"/>
              </a:rPr>
              <a:t>Some </a:t>
            </a:r>
            <a:r>
              <a:rPr lang="en-US" sz="2800" b="1" dirty="0" smtClean="0">
                <a:latin typeface="Times" pitchFamily="18" charset="0"/>
              </a:rPr>
              <a:t>cat purred</a:t>
            </a:r>
            <a:r>
              <a:rPr lang="en-US" sz="2800" dirty="0" smtClean="0">
                <a:latin typeface="Times" pitchFamily="18" charset="0"/>
                <a:sym typeface="Symbol"/>
              </a:rPr>
              <a:t> 		     </a:t>
            </a:r>
            <a:r>
              <a:rPr lang="en-US" sz="2800" i="1" dirty="0" smtClean="0">
                <a:latin typeface="Times" pitchFamily="18" charset="0"/>
                <a:sym typeface="Symbol"/>
              </a:rPr>
              <a:t>Cat</a:t>
            </a:r>
            <a:r>
              <a:rPr lang="en-US" sz="2800" dirty="0" smtClean="0">
                <a:latin typeface="Times" pitchFamily="18" charset="0"/>
                <a:sym typeface="Webdings"/>
              </a:rPr>
              <a:t> </a:t>
            </a:r>
            <a:r>
              <a:rPr lang="en-US" sz="2800" dirty="0" smtClean="0">
                <a:latin typeface="Times" pitchFamily="18" charset="0"/>
                <a:sym typeface="Symbol"/>
              </a:rPr>
              <a:t> </a:t>
            </a:r>
            <a:r>
              <a:rPr lang="en-US" sz="2800" i="1" dirty="0" smtClean="0">
                <a:latin typeface="Times" pitchFamily="18" charset="0"/>
                <a:sym typeface="Symbol"/>
              </a:rPr>
              <a:t>Purred </a:t>
            </a:r>
            <a:r>
              <a:rPr lang="en-US" sz="2800" dirty="0" smtClean="0">
                <a:latin typeface="Times" pitchFamily="18" charset="0"/>
                <a:sym typeface="Symbol"/>
              </a:rPr>
              <a:t>= </a:t>
            </a:r>
            <a:endParaRPr lang="en-US" sz="2800" b="1" dirty="0" smtClean="0">
              <a:latin typeface="Times" pitchFamily="18" charset="0"/>
            </a:endParaRPr>
          </a:p>
          <a:p>
            <a:pPr indent="-111125">
              <a:buNone/>
            </a:pPr>
            <a:r>
              <a:rPr lang="en-US" sz="2800" b="1" i="1" dirty="0">
                <a:latin typeface="Times" pitchFamily="18" charset="0"/>
              </a:rPr>
              <a:t>Every</a:t>
            </a:r>
            <a:r>
              <a:rPr lang="en-US" sz="2800" b="1" dirty="0">
                <a:latin typeface="Times" pitchFamily="18" charset="0"/>
              </a:rPr>
              <a:t> cat purred </a:t>
            </a:r>
            <a:r>
              <a:rPr lang="en-US" sz="2800" b="1" dirty="0" smtClean="0">
                <a:latin typeface="Times" pitchFamily="18" charset="0"/>
              </a:rPr>
              <a:t>	</a:t>
            </a:r>
            <a:r>
              <a:rPr lang="en-US" sz="2800" dirty="0" smtClean="0">
                <a:latin typeface="Times" pitchFamily="18" charset="0"/>
                <a:sym typeface="Symbol"/>
              </a:rPr>
              <a:t>	     </a:t>
            </a:r>
            <a:r>
              <a:rPr lang="en-US" sz="2800" i="1" dirty="0" smtClean="0">
                <a:latin typeface="Times" pitchFamily="18" charset="0"/>
                <a:sym typeface="Symbol"/>
              </a:rPr>
              <a:t>Cat</a:t>
            </a:r>
            <a:r>
              <a:rPr lang="en-US" sz="2800" dirty="0" smtClean="0">
                <a:latin typeface="Times" pitchFamily="18" charset="0"/>
                <a:sym typeface="Webdings"/>
              </a:rPr>
              <a:t> </a:t>
            </a:r>
            <a:r>
              <a:rPr lang="en-US" sz="2800" dirty="0" smtClean="0">
                <a:latin typeface="Times" pitchFamily="18" charset="0"/>
                <a:sym typeface="Symbol"/>
              </a:rPr>
              <a:t> </a:t>
            </a:r>
            <a:r>
              <a:rPr lang="en-US" sz="2800" i="1" dirty="0" smtClean="0">
                <a:latin typeface="Times" pitchFamily="18" charset="0"/>
                <a:sym typeface="Symbol"/>
              </a:rPr>
              <a:t>Purred</a:t>
            </a:r>
            <a:endParaRPr lang="en-US" sz="2800" b="1" dirty="0" smtClean="0">
              <a:latin typeface="Times" pitchFamily="18" charset="0"/>
            </a:endParaRPr>
          </a:p>
          <a:p>
            <a:pPr indent="-111125">
              <a:buNone/>
            </a:pPr>
            <a:r>
              <a:rPr lang="en-US" sz="2800" b="1" i="1" dirty="0">
                <a:latin typeface="Times" pitchFamily="18" charset="0"/>
              </a:rPr>
              <a:t>The</a:t>
            </a:r>
            <a:r>
              <a:rPr lang="en-US" sz="2800" b="1" dirty="0">
                <a:latin typeface="Times" pitchFamily="18" charset="0"/>
              </a:rPr>
              <a:t> </a:t>
            </a:r>
            <a:r>
              <a:rPr lang="en-US" sz="2800" b="1" dirty="0" smtClean="0">
                <a:latin typeface="Times" pitchFamily="18" charset="0"/>
              </a:rPr>
              <a:t>cat </a:t>
            </a:r>
            <a:r>
              <a:rPr lang="en-US" sz="2800" b="1" dirty="0">
                <a:latin typeface="Times" pitchFamily="18" charset="0"/>
              </a:rPr>
              <a:t>purred </a:t>
            </a:r>
            <a:r>
              <a:rPr lang="en-US" sz="2800" b="1" dirty="0" smtClean="0">
                <a:latin typeface="Times" pitchFamily="18" charset="0"/>
              </a:rPr>
              <a:t>		</a:t>
            </a:r>
            <a:r>
              <a:rPr lang="en-US" sz="2800" dirty="0" smtClean="0">
                <a:latin typeface="Times" pitchFamily="18" charset="0"/>
                <a:sym typeface="Symbol"/>
              </a:rPr>
              <a:t></a:t>
            </a:r>
            <a:endParaRPr lang="en-US" sz="2800" b="1" dirty="0">
              <a:latin typeface="Times" pitchFamily="18" charset="0"/>
            </a:endParaRPr>
          </a:p>
          <a:p>
            <a:pPr>
              <a:buNone/>
            </a:pPr>
            <a:endParaRPr lang="en-US" sz="2300" b="1" dirty="0" smtClean="0">
              <a:latin typeface="Times" pitchFamily="18" charset="0"/>
            </a:endParaRPr>
          </a:p>
          <a:p>
            <a:pPr>
              <a:buNone/>
            </a:pPr>
            <a:endParaRPr lang="en-US" sz="1200" b="1" dirty="0" smtClean="0">
              <a:latin typeface="Times" pitchFamily="18" charset="0"/>
            </a:endParaRPr>
          </a:p>
          <a:p>
            <a:pPr marL="228600" indent="0">
              <a:buNone/>
            </a:pPr>
            <a:endParaRPr lang="en-US" sz="2800" i="1" dirty="0" smtClean="0">
              <a:latin typeface="Times" pitchFamily="18" charset="0"/>
              <a:cs typeface="Times New Roman" pitchFamily="18" charset="0"/>
              <a:sym typeface="Symbol"/>
            </a:endParaRPr>
          </a:p>
          <a:p>
            <a:pPr marL="228600" indent="0">
              <a:buNone/>
            </a:pPr>
            <a:endParaRPr lang="en-US" sz="2800" dirty="0" smtClean="0">
              <a:latin typeface="Times" pitchFamily="18" charset="0"/>
              <a:cs typeface="Times New Roman" pitchFamily="18" charset="0"/>
              <a:sym typeface="Symbol"/>
            </a:endParaRPr>
          </a:p>
          <a:p>
            <a:pPr marL="228600" indent="0">
              <a:buNone/>
            </a:pPr>
            <a:endParaRPr lang="en-US" sz="2800" dirty="0">
              <a:latin typeface="Times" pitchFamily="18" charset="0"/>
              <a:cs typeface="Times New Roman" pitchFamily="18" charset="0"/>
            </a:endParaRPr>
          </a:p>
        </p:txBody>
      </p:sp>
    </p:spTree>
    <p:extLst>
      <p:ext uri="{BB962C8B-B14F-4D97-AF65-F5344CB8AC3E}">
        <p14:creationId xmlns:p14="http://schemas.microsoft.com/office/powerpoint/2010/main" val="2051270519"/>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The definite article</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01000" cy="4800600"/>
          </a:xfrm>
          <a:solidFill>
            <a:schemeClr val="bg1"/>
          </a:solidFill>
        </p:spPr>
        <p:txBody>
          <a:bodyPr>
            <a:normAutofit/>
          </a:bodyPr>
          <a:lstStyle/>
          <a:p>
            <a:pPr>
              <a:buNone/>
            </a:pPr>
            <a:r>
              <a:rPr lang="en-US" sz="2800" dirty="0" smtClean="0">
                <a:latin typeface="Times" pitchFamily="18" charset="0"/>
              </a:rPr>
              <a:t>What is the meaning of the definite article? </a:t>
            </a:r>
          </a:p>
          <a:p>
            <a:pPr>
              <a:buNone/>
            </a:pPr>
            <a:endParaRPr lang="en-US" sz="2800" dirty="0" smtClean="0">
              <a:latin typeface="Times" pitchFamily="18" charset="0"/>
            </a:endParaRPr>
          </a:p>
          <a:p>
            <a:pPr indent="-111125">
              <a:buNone/>
            </a:pPr>
            <a:r>
              <a:rPr lang="en-US" sz="2800" b="1" i="1" dirty="0" smtClean="0">
                <a:latin typeface="Times" pitchFamily="18" charset="0"/>
              </a:rPr>
              <a:t>Some </a:t>
            </a:r>
            <a:r>
              <a:rPr lang="en-US" sz="2800" b="1" dirty="0" smtClean="0">
                <a:latin typeface="Times" pitchFamily="18" charset="0"/>
              </a:rPr>
              <a:t>cat purred</a:t>
            </a:r>
            <a:r>
              <a:rPr lang="en-US" sz="2800" dirty="0" smtClean="0">
                <a:latin typeface="Times" pitchFamily="18" charset="0"/>
                <a:sym typeface="Symbol"/>
              </a:rPr>
              <a:t> 		     </a:t>
            </a:r>
            <a:r>
              <a:rPr lang="en-US" sz="2800" i="1" dirty="0" smtClean="0">
                <a:latin typeface="Times" pitchFamily="18" charset="0"/>
                <a:sym typeface="Symbol"/>
              </a:rPr>
              <a:t>Cat</a:t>
            </a:r>
            <a:r>
              <a:rPr lang="en-US" sz="2800" dirty="0" smtClean="0">
                <a:latin typeface="Times" pitchFamily="18" charset="0"/>
                <a:sym typeface="Webdings"/>
              </a:rPr>
              <a:t> </a:t>
            </a:r>
            <a:r>
              <a:rPr lang="en-US" sz="2800" dirty="0" smtClean="0">
                <a:latin typeface="Times" pitchFamily="18" charset="0"/>
                <a:sym typeface="Symbol"/>
              </a:rPr>
              <a:t> </a:t>
            </a:r>
            <a:r>
              <a:rPr lang="en-US" sz="2800" i="1" dirty="0" smtClean="0">
                <a:latin typeface="Times" pitchFamily="18" charset="0"/>
                <a:sym typeface="Symbol"/>
              </a:rPr>
              <a:t>Purred </a:t>
            </a:r>
            <a:r>
              <a:rPr lang="en-US" sz="2800" dirty="0" smtClean="0">
                <a:latin typeface="Times" pitchFamily="18" charset="0"/>
                <a:sym typeface="Symbol"/>
              </a:rPr>
              <a:t>= </a:t>
            </a:r>
            <a:endParaRPr lang="en-US" sz="2800" b="1" dirty="0" smtClean="0">
              <a:latin typeface="Times" pitchFamily="18" charset="0"/>
            </a:endParaRPr>
          </a:p>
          <a:p>
            <a:pPr indent="-111125">
              <a:buNone/>
            </a:pPr>
            <a:r>
              <a:rPr lang="en-US" sz="2800" b="1" i="1" dirty="0">
                <a:latin typeface="Times" pitchFamily="18" charset="0"/>
              </a:rPr>
              <a:t>Every</a:t>
            </a:r>
            <a:r>
              <a:rPr lang="en-US" sz="2800" b="1" dirty="0">
                <a:latin typeface="Times" pitchFamily="18" charset="0"/>
              </a:rPr>
              <a:t> cat purred </a:t>
            </a:r>
            <a:r>
              <a:rPr lang="en-US" sz="2800" b="1" dirty="0" smtClean="0">
                <a:latin typeface="Times" pitchFamily="18" charset="0"/>
              </a:rPr>
              <a:t>	</a:t>
            </a:r>
            <a:r>
              <a:rPr lang="en-US" sz="2800" dirty="0" smtClean="0">
                <a:latin typeface="Times" pitchFamily="18" charset="0"/>
                <a:sym typeface="Symbol"/>
              </a:rPr>
              <a:t>	     </a:t>
            </a:r>
            <a:r>
              <a:rPr lang="en-US" sz="2800" i="1" dirty="0" smtClean="0">
                <a:latin typeface="Times" pitchFamily="18" charset="0"/>
                <a:sym typeface="Symbol"/>
              </a:rPr>
              <a:t>Cat</a:t>
            </a:r>
            <a:r>
              <a:rPr lang="en-US" sz="2800" dirty="0" smtClean="0">
                <a:latin typeface="Times" pitchFamily="18" charset="0"/>
                <a:sym typeface="Webdings"/>
              </a:rPr>
              <a:t> </a:t>
            </a:r>
            <a:r>
              <a:rPr lang="en-US" sz="2800" dirty="0" smtClean="0">
                <a:latin typeface="Times" pitchFamily="18" charset="0"/>
                <a:sym typeface="Symbol"/>
              </a:rPr>
              <a:t> </a:t>
            </a:r>
            <a:r>
              <a:rPr lang="en-US" sz="2800" i="1" dirty="0" smtClean="0">
                <a:latin typeface="Times" pitchFamily="18" charset="0"/>
                <a:sym typeface="Symbol"/>
              </a:rPr>
              <a:t>Purred</a:t>
            </a:r>
            <a:endParaRPr lang="en-US" sz="2800" b="1" dirty="0" smtClean="0">
              <a:latin typeface="Times" pitchFamily="18" charset="0"/>
            </a:endParaRPr>
          </a:p>
          <a:p>
            <a:pPr indent="-111125">
              <a:buNone/>
            </a:pPr>
            <a:r>
              <a:rPr lang="en-US" sz="2800" b="1" i="1" dirty="0">
                <a:latin typeface="Times" pitchFamily="18" charset="0"/>
              </a:rPr>
              <a:t>The</a:t>
            </a:r>
            <a:r>
              <a:rPr lang="en-US" sz="2800" b="1" dirty="0">
                <a:latin typeface="Times" pitchFamily="18" charset="0"/>
              </a:rPr>
              <a:t> </a:t>
            </a:r>
            <a:r>
              <a:rPr lang="en-US" sz="2800" b="1" dirty="0" smtClean="0">
                <a:latin typeface="Times" pitchFamily="18" charset="0"/>
              </a:rPr>
              <a:t>cat </a:t>
            </a:r>
            <a:r>
              <a:rPr lang="en-US" sz="2800" b="1" dirty="0">
                <a:latin typeface="Times" pitchFamily="18" charset="0"/>
              </a:rPr>
              <a:t>purred </a:t>
            </a:r>
            <a:r>
              <a:rPr lang="en-US" sz="2800" b="1" dirty="0" smtClean="0">
                <a:latin typeface="Times" pitchFamily="18" charset="0"/>
              </a:rPr>
              <a:t>		</a:t>
            </a:r>
            <a:r>
              <a:rPr lang="en-US" sz="2800" dirty="0">
                <a:latin typeface="Times" pitchFamily="18" charset="0"/>
                <a:sym typeface="Symbol"/>
              </a:rPr>
              <a:t>		   ?</a:t>
            </a:r>
          </a:p>
          <a:p>
            <a:pPr indent="-111125">
              <a:buNone/>
            </a:pPr>
            <a:endParaRPr lang="en-US" sz="2800" b="1" dirty="0">
              <a:latin typeface="Times" pitchFamily="18" charset="0"/>
            </a:endParaRPr>
          </a:p>
          <a:p>
            <a:pPr>
              <a:buNone/>
            </a:pPr>
            <a:endParaRPr lang="en-US" sz="2300" b="1" dirty="0" smtClean="0">
              <a:latin typeface="Times" pitchFamily="18" charset="0"/>
            </a:endParaRPr>
          </a:p>
          <a:p>
            <a:pPr>
              <a:buNone/>
            </a:pPr>
            <a:endParaRPr lang="en-US" sz="1200" b="1" dirty="0" smtClean="0">
              <a:latin typeface="Times" pitchFamily="18" charset="0"/>
            </a:endParaRPr>
          </a:p>
          <a:p>
            <a:pPr marL="228600" indent="0">
              <a:buNone/>
            </a:pPr>
            <a:endParaRPr lang="en-US" sz="2800" i="1" dirty="0" smtClean="0">
              <a:latin typeface="Times" pitchFamily="18" charset="0"/>
              <a:cs typeface="Times New Roman" pitchFamily="18" charset="0"/>
              <a:sym typeface="Symbol"/>
            </a:endParaRPr>
          </a:p>
          <a:p>
            <a:pPr marL="228600" indent="0">
              <a:buNone/>
            </a:pPr>
            <a:endParaRPr lang="en-US" sz="2800" dirty="0" smtClean="0">
              <a:latin typeface="Times" pitchFamily="18" charset="0"/>
              <a:cs typeface="Times New Roman" pitchFamily="18" charset="0"/>
              <a:sym typeface="Symbol"/>
            </a:endParaRPr>
          </a:p>
          <a:p>
            <a:pPr marL="228600" indent="0">
              <a:buNone/>
            </a:pPr>
            <a:endParaRPr lang="en-US" sz="2800" dirty="0">
              <a:latin typeface="Times" pitchFamily="18" charset="0"/>
              <a:cs typeface="Times New Roman" pitchFamily="18" charset="0"/>
            </a:endParaRPr>
          </a:p>
        </p:txBody>
      </p:sp>
    </p:spTree>
    <p:extLst>
      <p:ext uri="{BB962C8B-B14F-4D97-AF65-F5344CB8AC3E}">
        <p14:creationId xmlns:p14="http://schemas.microsoft.com/office/powerpoint/2010/main" val="2606607794"/>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The definite article</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01000" cy="4800600"/>
          </a:xfrm>
          <a:solidFill>
            <a:schemeClr val="bg1"/>
          </a:solidFill>
        </p:spPr>
        <p:txBody>
          <a:bodyPr>
            <a:normAutofit/>
          </a:bodyPr>
          <a:lstStyle/>
          <a:p>
            <a:pPr marL="225425" indent="0">
              <a:buNone/>
            </a:pPr>
            <a:r>
              <a:rPr lang="en-US" sz="2800" b="1" dirty="0" smtClean="0">
                <a:latin typeface="Times" pitchFamily="18" charset="0"/>
              </a:rPr>
              <a:t>The unicorn in central square is really mean.</a:t>
            </a:r>
          </a:p>
          <a:p>
            <a:pPr marL="225425" indent="0">
              <a:buNone/>
            </a:pPr>
            <a:endParaRPr lang="en-US" sz="1800" b="1" dirty="0" smtClean="0">
              <a:latin typeface="Times" pitchFamily="18" charset="0"/>
            </a:endParaRPr>
          </a:p>
          <a:p>
            <a:pPr marL="228600" indent="0">
              <a:buNone/>
            </a:pPr>
            <a:endParaRPr lang="en-US" sz="2200" dirty="0" smtClean="0">
              <a:latin typeface="Times" pitchFamily="18" charset="0"/>
              <a:cs typeface="Times New Roman" pitchFamily="18" charset="0"/>
              <a:sym typeface="Symbol"/>
            </a:endParaRPr>
          </a:p>
        </p:txBody>
      </p:sp>
    </p:spTree>
    <p:extLst>
      <p:ext uri="{BB962C8B-B14F-4D97-AF65-F5344CB8AC3E}">
        <p14:creationId xmlns:p14="http://schemas.microsoft.com/office/powerpoint/2010/main" val="3024090829"/>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The definite article</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01000" cy="4800600"/>
          </a:xfrm>
          <a:solidFill>
            <a:schemeClr val="bg1"/>
          </a:solidFill>
        </p:spPr>
        <p:txBody>
          <a:bodyPr>
            <a:normAutofit/>
          </a:bodyPr>
          <a:lstStyle/>
          <a:p>
            <a:pPr marL="225425" indent="0">
              <a:buNone/>
            </a:pPr>
            <a:r>
              <a:rPr lang="en-US" sz="2800" b="1" dirty="0" smtClean="0">
                <a:latin typeface="Times" pitchFamily="18" charset="0"/>
              </a:rPr>
              <a:t>The unicorn in central square is really mean.</a:t>
            </a:r>
          </a:p>
          <a:p>
            <a:pPr marL="225425" indent="0">
              <a:buNone/>
            </a:pPr>
            <a:endParaRPr lang="en-US" sz="1800" b="1" dirty="0" smtClean="0">
              <a:latin typeface="Times" pitchFamily="18" charset="0"/>
            </a:endParaRPr>
          </a:p>
          <a:p>
            <a:pPr marL="3175" indent="0">
              <a:buNone/>
            </a:pPr>
            <a:r>
              <a:rPr lang="en-US" sz="2800" dirty="0" smtClean="0">
                <a:latin typeface="Times" pitchFamily="18" charset="0"/>
                <a:cs typeface="Times New Roman" pitchFamily="18" charset="0"/>
                <a:sym typeface="Symbol"/>
              </a:rPr>
              <a:t>   </a:t>
            </a:r>
            <a:r>
              <a:rPr lang="en-US" sz="2800" b="1" dirty="0" smtClean="0">
                <a:latin typeface="Times" pitchFamily="18" charset="0"/>
                <a:cs typeface="Times New Roman" pitchFamily="18" charset="0"/>
                <a:sym typeface="Symbol"/>
              </a:rPr>
              <a:t>There is a unicorn in central square.</a:t>
            </a:r>
          </a:p>
          <a:p>
            <a:pPr marL="3175" indent="0">
              <a:buNone/>
            </a:pPr>
            <a:r>
              <a:rPr lang="en-US" sz="2800" b="1" dirty="0">
                <a:latin typeface="Times" pitchFamily="18" charset="0"/>
                <a:cs typeface="Times New Roman" pitchFamily="18" charset="0"/>
                <a:sym typeface="Symbol"/>
              </a:rPr>
              <a:t>	</a:t>
            </a:r>
            <a:r>
              <a:rPr lang="en-US" sz="2800" b="1" dirty="0" smtClean="0">
                <a:latin typeface="Times" pitchFamily="18" charset="0"/>
                <a:cs typeface="Times New Roman" pitchFamily="18" charset="0"/>
                <a:sym typeface="Symbol"/>
              </a:rPr>
              <a:t>The unicorn is really mean.</a:t>
            </a:r>
            <a:endParaRPr lang="en-US" sz="2800" b="1" dirty="0" smtClean="0">
              <a:latin typeface="Times" pitchFamily="18" charset="0"/>
            </a:endParaRPr>
          </a:p>
          <a:p>
            <a:pPr marL="228600" indent="0">
              <a:buNone/>
            </a:pPr>
            <a:endParaRPr lang="en-US" sz="2200" dirty="0" smtClean="0">
              <a:latin typeface="Times" pitchFamily="18" charset="0"/>
              <a:cs typeface="Times New Roman" pitchFamily="18" charset="0"/>
              <a:sym typeface="Symbol"/>
            </a:endParaRPr>
          </a:p>
        </p:txBody>
      </p:sp>
    </p:spTree>
    <p:extLst>
      <p:ext uri="{BB962C8B-B14F-4D97-AF65-F5344CB8AC3E}">
        <p14:creationId xmlns:p14="http://schemas.microsoft.com/office/powerpoint/2010/main" val="3024090829"/>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The definite article</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01000" cy="4800600"/>
          </a:xfrm>
          <a:solidFill>
            <a:schemeClr val="bg1"/>
          </a:solidFill>
        </p:spPr>
        <p:txBody>
          <a:bodyPr>
            <a:normAutofit/>
          </a:bodyPr>
          <a:lstStyle/>
          <a:p>
            <a:pPr marL="225425" indent="0">
              <a:buNone/>
            </a:pPr>
            <a:r>
              <a:rPr lang="en-US" sz="2800" b="1" dirty="0" smtClean="0">
                <a:latin typeface="Times" pitchFamily="18" charset="0"/>
              </a:rPr>
              <a:t>The unicorn in central square is really mean.</a:t>
            </a:r>
          </a:p>
          <a:p>
            <a:pPr marL="225425" indent="0">
              <a:buNone/>
            </a:pPr>
            <a:endParaRPr lang="en-US" sz="1800" b="1" dirty="0" smtClean="0">
              <a:latin typeface="Times" pitchFamily="18" charset="0"/>
            </a:endParaRPr>
          </a:p>
          <a:p>
            <a:pPr marL="3175" indent="0">
              <a:buNone/>
            </a:pPr>
            <a:r>
              <a:rPr lang="en-US" sz="2800" dirty="0" smtClean="0">
                <a:latin typeface="Times" pitchFamily="18" charset="0"/>
                <a:cs typeface="Times New Roman" pitchFamily="18" charset="0"/>
                <a:sym typeface="Symbol"/>
              </a:rPr>
              <a:t>   </a:t>
            </a:r>
            <a:r>
              <a:rPr lang="en-US" sz="2800" b="1" dirty="0" smtClean="0">
                <a:latin typeface="Times" pitchFamily="18" charset="0"/>
                <a:cs typeface="Times New Roman" pitchFamily="18" charset="0"/>
                <a:sym typeface="Symbol"/>
              </a:rPr>
              <a:t>There is a unicorn in central square.</a:t>
            </a:r>
          </a:p>
          <a:p>
            <a:pPr marL="3175" indent="0">
              <a:buNone/>
            </a:pPr>
            <a:r>
              <a:rPr lang="en-US" sz="2800" b="1" dirty="0">
                <a:latin typeface="Times" pitchFamily="18" charset="0"/>
                <a:cs typeface="Times New Roman" pitchFamily="18" charset="0"/>
                <a:sym typeface="Symbol"/>
              </a:rPr>
              <a:t>	</a:t>
            </a:r>
            <a:r>
              <a:rPr lang="en-US" sz="2800" b="1" dirty="0" smtClean="0">
                <a:latin typeface="Times" pitchFamily="18" charset="0"/>
                <a:cs typeface="Times New Roman" pitchFamily="18" charset="0"/>
                <a:sym typeface="Symbol"/>
              </a:rPr>
              <a:t>The unicorn is really mean.</a:t>
            </a:r>
          </a:p>
          <a:p>
            <a:pPr marL="3175" indent="0">
              <a:buNone/>
            </a:pPr>
            <a:endParaRPr lang="en-US" sz="2800" dirty="0" smtClean="0">
              <a:latin typeface="Times" pitchFamily="18" charset="0"/>
              <a:cs typeface="Times New Roman" pitchFamily="18" charset="0"/>
              <a:sym typeface="Symbol"/>
            </a:endParaRPr>
          </a:p>
          <a:p>
            <a:pPr marL="3175" indent="0">
              <a:buNone/>
            </a:pPr>
            <a:r>
              <a:rPr lang="en-US" sz="2800" dirty="0" smtClean="0">
                <a:latin typeface="Times" pitchFamily="18" charset="0"/>
                <a:cs typeface="Times New Roman" pitchFamily="18" charset="0"/>
                <a:sym typeface="Symbol"/>
              </a:rPr>
              <a:t>The </a:t>
            </a:r>
            <a:r>
              <a:rPr lang="en-US" sz="2800" dirty="0">
                <a:latin typeface="Times" pitchFamily="18" charset="0"/>
                <a:cs typeface="Times New Roman" pitchFamily="18" charset="0"/>
                <a:sym typeface="Symbol"/>
              </a:rPr>
              <a:t>expression </a:t>
            </a:r>
            <a:r>
              <a:rPr lang="en-US" sz="2800" i="1" dirty="0">
                <a:latin typeface="Times" pitchFamily="18" charset="0"/>
                <a:cs typeface="Times New Roman" pitchFamily="18" charset="0"/>
                <a:sym typeface="Symbol"/>
              </a:rPr>
              <a:t>the </a:t>
            </a:r>
            <a:r>
              <a:rPr lang="en-US" sz="2800" i="1" dirty="0" smtClean="0">
                <a:latin typeface="Times" pitchFamily="18" charset="0"/>
                <a:cs typeface="Times New Roman" pitchFamily="18" charset="0"/>
                <a:sym typeface="Symbol"/>
              </a:rPr>
              <a:t>unicorn in C.S. </a:t>
            </a:r>
            <a:r>
              <a:rPr lang="en-US" sz="2800" dirty="0" smtClean="0">
                <a:latin typeface="Times" pitchFamily="18" charset="0"/>
                <a:cs typeface="Times New Roman" pitchFamily="18" charset="0"/>
                <a:sym typeface="Symbol"/>
              </a:rPr>
              <a:t>presupposes</a:t>
            </a:r>
            <a:r>
              <a:rPr lang="en-US" sz="2800" dirty="0">
                <a:latin typeface="Times" pitchFamily="18" charset="0"/>
                <a:cs typeface="Times New Roman" pitchFamily="18" charset="0"/>
                <a:sym typeface="Symbol"/>
              </a:rPr>
              <a:t>: </a:t>
            </a:r>
          </a:p>
          <a:p>
            <a:pPr marL="3175" indent="0">
              <a:buFont typeface="Times" pitchFamily="18" charset="0"/>
              <a:buChar char="−"/>
            </a:pPr>
            <a:r>
              <a:rPr lang="en-US" sz="2800" dirty="0">
                <a:latin typeface="Times" pitchFamily="18" charset="0"/>
                <a:cs typeface="Times New Roman" pitchFamily="18" charset="0"/>
                <a:sym typeface="Symbol"/>
              </a:rPr>
              <a:t> </a:t>
            </a:r>
            <a:r>
              <a:rPr lang="en-US" sz="2800" u="sng" dirty="0">
                <a:latin typeface="Times" pitchFamily="18" charset="0"/>
                <a:cs typeface="Times New Roman" pitchFamily="18" charset="0"/>
                <a:sym typeface="Symbol"/>
              </a:rPr>
              <a:t>Existence</a:t>
            </a:r>
            <a:r>
              <a:rPr lang="en-US" sz="2800" dirty="0">
                <a:latin typeface="Times" pitchFamily="18" charset="0"/>
                <a:cs typeface="Times New Roman" pitchFamily="18" charset="0"/>
                <a:sym typeface="Symbol"/>
              </a:rPr>
              <a:t>: there exists a </a:t>
            </a:r>
            <a:r>
              <a:rPr lang="en-US" sz="2800" dirty="0" smtClean="0">
                <a:latin typeface="Times" pitchFamily="18" charset="0"/>
                <a:cs typeface="Times New Roman" pitchFamily="18" charset="0"/>
                <a:sym typeface="Symbol"/>
              </a:rPr>
              <a:t>unicorn in C.S.</a:t>
            </a:r>
            <a:endParaRPr lang="en-US" sz="2800" dirty="0">
              <a:latin typeface="Times" pitchFamily="18" charset="0"/>
              <a:cs typeface="Times New Roman" pitchFamily="18" charset="0"/>
              <a:sym typeface="Symbol"/>
            </a:endParaRPr>
          </a:p>
          <a:p>
            <a:pPr marL="3175" indent="0">
              <a:buFont typeface="Times" pitchFamily="18" charset="0"/>
              <a:buChar char="−"/>
            </a:pPr>
            <a:r>
              <a:rPr lang="en-US" sz="2800" dirty="0">
                <a:latin typeface="Times" pitchFamily="18" charset="0"/>
                <a:cs typeface="Times New Roman" pitchFamily="18" charset="0"/>
                <a:sym typeface="Symbol"/>
              </a:rPr>
              <a:t> </a:t>
            </a:r>
            <a:r>
              <a:rPr lang="en-US" sz="2800" u="sng" dirty="0">
                <a:latin typeface="Times" pitchFamily="18" charset="0"/>
                <a:cs typeface="Times New Roman" pitchFamily="18" charset="0"/>
                <a:sym typeface="Symbol"/>
              </a:rPr>
              <a:t>Uniqueness</a:t>
            </a:r>
            <a:r>
              <a:rPr lang="en-US" sz="2800" dirty="0">
                <a:latin typeface="Times" pitchFamily="18" charset="0"/>
                <a:cs typeface="Times New Roman" pitchFamily="18" charset="0"/>
                <a:sym typeface="Symbol"/>
              </a:rPr>
              <a:t>: there is exactly one (relevant) </a:t>
            </a:r>
            <a:r>
              <a:rPr lang="en-US" sz="2800" dirty="0" smtClean="0">
                <a:latin typeface="Times" pitchFamily="18" charset="0"/>
                <a:cs typeface="Times New Roman" pitchFamily="18" charset="0"/>
                <a:sym typeface="Symbol"/>
              </a:rPr>
              <a:t>unicorn in C.S.</a:t>
            </a:r>
            <a:endParaRPr lang="en-US" sz="2800" b="1" dirty="0">
              <a:latin typeface="Times" pitchFamily="18" charset="0"/>
            </a:endParaRPr>
          </a:p>
          <a:p>
            <a:pPr marL="3175" indent="0">
              <a:buNone/>
            </a:pPr>
            <a:endParaRPr lang="en-US" sz="2800" b="1" dirty="0" smtClean="0">
              <a:latin typeface="Times" pitchFamily="18" charset="0"/>
            </a:endParaRPr>
          </a:p>
          <a:p>
            <a:pPr marL="228600" indent="0">
              <a:buNone/>
            </a:pPr>
            <a:endParaRPr lang="en-US" sz="2200" dirty="0" smtClean="0">
              <a:latin typeface="Times" pitchFamily="18" charset="0"/>
              <a:cs typeface="Times New Roman" pitchFamily="18" charset="0"/>
              <a:sym typeface="Symbol"/>
            </a:endParaRPr>
          </a:p>
        </p:txBody>
      </p:sp>
    </p:spTree>
    <p:extLst>
      <p:ext uri="{BB962C8B-B14F-4D97-AF65-F5344CB8AC3E}">
        <p14:creationId xmlns:p14="http://schemas.microsoft.com/office/powerpoint/2010/main" val="4254917051"/>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The definite article</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01000" cy="4800600"/>
          </a:xfrm>
          <a:solidFill>
            <a:schemeClr val="bg1"/>
          </a:solidFill>
        </p:spPr>
        <p:txBody>
          <a:bodyPr>
            <a:normAutofit/>
          </a:bodyPr>
          <a:lstStyle/>
          <a:p>
            <a:pPr marL="3175" indent="0">
              <a:buNone/>
            </a:pPr>
            <a:r>
              <a:rPr lang="en-US" sz="2800" dirty="0">
                <a:latin typeface="Times" pitchFamily="18" charset="0"/>
                <a:cs typeface="Times New Roman" pitchFamily="18" charset="0"/>
                <a:sym typeface="Symbol"/>
              </a:rPr>
              <a:t>The expression </a:t>
            </a:r>
            <a:r>
              <a:rPr lang="en-US" sz="2800" i="1" dirty="0">
                <a:latin typeface="Times" pitchFamily="18" charset="0"/>
                <a:cs typeface="Times New Roman" pitchFamily="18" charset="0"/>
                <a:sym typeface="Symbol"/>
              </a:rPr>
              <a:t>the unicorn in C.S. </a:t>
            </a:r>
            <a:r>
              <a:rPr lang="en-US" sz="2800" dirty="0">
                <a:latin typeface="Times" pitchFamily="18" charset="0"/>
                <a:cs typeface="Times New Roman" pitchFamily="18" charset="0"/>
                <a:sym typeface="Symbol"/>
              </a:rPr>
              <a:t>presupposes: </a:t>
            </a:r>
          </a:p>
          <a:p>
            <a:pPr marL="3175" indent="0">
              <a:buFont typeface="Times" pitchFamily="18" charset="0"/>
              <a:buChar char="−"/>
            </a:pPr>
            <a:r>
              <a:rPr lang="en-US" sz="2800" dirty="0">
                <a:latin typeface="Times" pitchFamily="18" charset="0"/>
                <a:cs typeface="Times New Roman" pitchFamily="18" charset="0"/>
                <a:sym typeface="Symbol"/>
              </a:rPr>
              <a:t> </a:t>
            </a:r>
            <a:r>
              <a:rPr lang="en-US" sz="2800" u="sng" dirty="0">
                <a:latin typeface="Times" pitchFamily="18" charset="0"/>
                <a:cs typeface="Times New Roman" pitchFamily="18" charset="0"/>
                <a:sym typeface="Symbol"/>
              </a:rPr>
              <a:t>Existence</a:t>
            </a:r>
            <a:r>
              <a:rPr lang="en-US" sz="2800" dirty="0">
                <a:latin typeface="Times" pitchFamily="18" charset="0"/>
                <a:cs typeface="Times New Roman" pitchFamily="18" charset="0"/>
                <a:sym typeface="Symbol"/>
              </a:rPr>
              <a:t>: there exists a unicorn in C.S.</a:t>
            </a:r>
          </a:p>
          <a:p>
            <a:pPr marL="3175" indent="0">
              <a:buFont typeface="Times" pitchFamily="18" charset="0"/>
              <a:buChar char="−"/>
            </a:pPr>
            <a:r>
              <a:rPr lang="en-US" sz="2800" dirty="0">
                <a:latin typeface="Times" pitchFamily="18" charset="0"/>
                <a:cs typeface="Times New Roman" pitchFamily="18" charset="0"/>
                <a:sym typeface="Symbol"/>
              </a:rPr>
              <a:t> </a:t>
            </a:r>
            <a:r>
              <a:rPr lang="en-US" sz="2800" u="sng" dirty="0">
                <a:latin typeface="Times" pitchFamily="18" charset="0"/>
                <a:cs typeface="Times New Roman" pitchFamily="18" charset="0"/>
                <a:sym typeface="Symbol"/>
              </a:rPr>
              <a:t>Uniqueness</a:t>
            </a:r>
            <a:r>
              <a:rPr lang="en-US" sz="2800" dirty="0">
                <a:latin typeface="Times" pitchFamily="18" charset="0"/>
                <a:cs typeface="Times New Roman" pitchFamily="18" charset="0"/>
                <a:sym typeface="Symbol"/>
              </a:rPr>
              <a:t>: there is exactly one (relevant) unicorn in C.S.</a:t>
            </a:r>
            <a:endParaRPr lang="en-US" sz="2800" b="1" dirty="0">
              <a:latin typeface="Times" pitchFamily="18" charset="0"/>
            </a:endParaRPr>
          </a:p>
          <a:p>
            <a:pPr marL="228600" indent="0">
              <a:buNone/>
            </a:pPr>
            <a:endParaRPr lang="en-US" sz="2000" dirty="0" smtClean="0">
              <a:latin typeface="Times" pitchFamily="18" charset="0"/>
              <a:cs typeface="Times New Roman" pitchFamily="18" charset="0"/>
              <a:sym typeface="Symbol"/>
            </a:endParaRPr>
          </a:p>
          <a:p>
            <a:pPr marL="3175" indent="0">
              <a:buNone/>
            </a:pPr>
            <a:r>
              <a:rPr lang="en-US" sz="2800" dirty="0">
                <a:latin typeface="Times" pitchFamily="18" charset="0"/>
                <a:cs typeface="Times New Roman" pitchFamily="18" charset="0"/>
                <a:sym typeface="Symbol"/>
              </a:rPr>
              <a:t>When </a:t>
            </a:r>
            <a:r>
              <a:rPr lang="en-US" sz="2800" dirty="0" smtClean="0">
                <a:latin typeface="Times" pitchFamily="18" charset="0"/>
                <a:cs typeface="Times New Roman" pitchFamily="18" charset="0"/>
                <a:sym typeface="Symbol"/>
              </a:rPr>
              <a:t>there </a:t>
            </a:r>
            <a:r>
              <a:rPr lang="en-US" sz="2800" dirty="0">
                <a:latin typeface="Times" pitchFamily="18" charset="0"/>
                <a:cs typeface="Times New Roman" pitchFamily="18" charset="0"/>
                <a:sym typeface="Symbol"/>
              </a:rPr>
              <a:t>is </a:t>
            </a:r>
            <a:r>
              <a:rPr lang="en-US" sz="2800" dirty="0" smtClean="0">
                <a:latin typeface="Times" pitchFamily="18" charset="0"/>
                <a:cs typeface="Times New Roman" pitchFamily="18" charset="0"/>
                <a:sym typeface="Symbol"/>
              </a:rPr>
              <a:t>exactly </a:t>
            </a:r>
            <a:r>
              <a:rPr lang="en-US" sz="2800" dirty="0">
                <a:latin typeface="Times" pitchFamily="18" charset="0"/>
                <a:cs typeface="Times New Roman" pitchFamily="18" charset="0"/>
                <a:sym typeface="Symbol"/>
              </a:rPr>
              <a:t>one relevant individual in </a:t>
            </a:r>
            <a:r>
              <a:rPr lang="en-US" sz="2800" dirty="0" smtClean="0">
                <a:latin typeface="Times" pitchFamily="18" charset="0"/>
                <a:cs typeface="Times New Roman" pitchFamily="18" charset="0"/>
                <a:sym typeface="Symbol"/>
              </a:rPr>
              <a:t>NP, </a:t>
            </a:r>
            <a:r>
              <a:rPr lang="en-US" sz="2800" i="1" dirty="0" smtClean="0">
                <a:latin typeface="Times" pitchFamily="18" charset="0"/>
                <a:cs typeface="Times New Roman" pitchFamily="18" charset="0"/>
                <a:sym typeface="Symbol"/>
              </a:rPr>
              <a:t>the</a:t>
            </a:r>
            <a:r>
              <a:rPr lang="en-US" sz="2800" dirty="0" smtClean="0">
                <a:latin typeface="Times" pitchFamily="18" charset="0"/>
                <a:cs typeface="Times New Roman" pitchFamily="18" charset="0"/>
                <a:sym typeface="Symbol"/>
              </a:rPr>
              <a:t> </a:t>
            </a:r>
            <a:r>
              <a:rPr lang="en-US" sz="2800" dirty="0">
                <a:latin typeface="Times" pitchFamily="18" charset="0"/>
                <a:cs typeface="Times New Roman" pitchFamily="18" charset="0"/>
                <a:sym typeface="Symbol"/>
              </a:rPr>
              <a:t>returns that individual. </a:t>
            </a:r>
            <a:endParaRPr lang="en-US" sz="900" dirty="0">
              <a:latin typeface="Times" pitchFamily="18" charset="0"/>
              <a:cs typeface="Times New Roman" pitchFamily="18" charset="0"/>
              <a:sym typeface="Symbol"/>
            </a:endParaRPr>
          </a:p>
          <a:p>
            <a:pPr marL="3175" indent="0">
              <a:buNone/>
            </a:pPr>
            <a:endParaRPr lang="en-US" sz="900" dirty="0" smtClean="0">
              <a:latin typeface="Times" pitchFamily="18" charset="0"/>
              <a:cs typeface="Times New Roman" pitchFamily="18" charset="0"/>
              <a:sym typeface="Symbol"/>
            </a:endParaRPr>
          </a:p>
          <a:p>
            <a:pPr marL="3175" indent="0">
              <a:buNone/>
            </a:pPr>
            <a:endParaRPr lang="en-US" sz="1800" i="1" dirty="0" smtClean="0">
              <a:latin typeface="Times" pitchFamily="18" charset="0"/>
              <a:cs typeface="Times New Roman" pitchFamily="18" charset="0"/>
              <a:sym typeface="Symbol"/>
            </a:endParaRPr>
          </a:p>
          <a:p>
            <a:pPr marL="3175" indent="0">
              <a:buNone/>
            </a:pPr>
            <a:r>
              <a:rPr lang="en-US" sz="2800" i="1" dirty="0" smtClean="0">
                <a:latin typeface="Times" pitchFamily="18" charset="0"/>
                <a:cs typeface="Times New Roman" pitchFamily="18" charset="0"/>
                <a:sym typeface="Symbol"/>
              </a:rPr>
              <a:t>the</a:t>
            </a:r>
            <a:r>
              <a:rPr lang="en-US" sz="2800" baseline="-25000" dirty="0" smtClean="0">
                <a:latin typeface="Times" pitchFamily="18" charset="0"/>
                <a:cs typeface="Times New Roman" pitchFamily="18" charset="0"/>
                <a:sym typeface="Symbol"/>
              </a:rPr>
              <a:t> </a:t>
            </a:r>
            <a:r>
              <a:rPr lang="en-US" sz="2800" i="1" dirty="0" smtClean="0">
                <a:latin typeface="Times" pitchFamily="18" charset="0"/>
                <a:cs typeface="Times New Roman" pitchFamily="18" charset="0"/>
                <a:sym typeface="Symbol"/>
              </a:rPr>
              <a:t>unicorn </a:t>
            </a:r>
            <a:r>
              <a:rPr lang="en-US" sz="2800" dirty="0" smtClean="0">
                <a:latin typeface="Times" pitchFamily="18" charset="0"/>
                <a:cs typeface="Times New Roman" pitchFamily="18" charset="0"/>
                <a:sym typeface="Symbol"/>
              </a:rPr>
              <a:t>well defined iff there is one </a:t>
            </a:r>
            <a:r>
              <a:rPr lang="en-US" sz="2800" i="1" dirty="0" err="1">
                <a:latin typeface="Times" pitchFamily="18" charset="0"/>
                <a:cs typeface="Times New Roman" pitchFamily="18" charset="0"/>
                <a:sym typeface="Symbol"/>
              </a:rPr>
              <a:t>u</a:t>
            </a:r>
            <a:r>
              <a:rPr lang="en-US" sz="2800" dirty="0" err="1" smtClean="0">
                <a:latin typeface="Times" pitchFamily="18" charset="0"/>
                <a:cs typeface="Times New Roman" pitchFamily="18" charset="0"/>
                <a:sym typeface="Symbol"/>
              </a:rPr>
              <a:t></a:t>
            </a:r>
            <a:r>
              <a:rPr lang="en-US" sz="2800" i="1" dirty="0" err="1" smtClean="0">
                <a:latin typeface="Times" pitchFamily="18" charset="0"/>
                <a:cs typeface="Times New Roman" pitchFamily="18" charset="0"/>
                <a:sym typeface="Symbol"/>
              </a:rPr>
              <a:t>Unicorn</a:t>
            </a:r>
            <a:r>
              <a:rPr lang="en-US" sz="2800" dirty="0" smtClean="0">
                <a:latin typeface="Times" pitchFamily="18" charset="0"/>
                <a:cs typeface="Times New Roman" pitchFamily="18" charset="0"/>
                <a:sym typeface="Symbol"/>
              </a:rPr>
              <a:t>. Returns </a:t>
            </a:r>
            <a:r>
              <a:rPr lang="en-US" sz="2800" i="1" dirty="0">
                <a:latin typeface="Times" pitchFamily="18" charset="0"/>
                <a:cs typeface="Times New Roman" pitchFamily="18" charset="0"/>
                <a:sym typeface="Symbol"/>
              </a:rPr>
              <a:t>u</a:t>
            </a:r>
            <a:r>
              <a:rPr lang="en-US" sz="2800" dirty="0" smtClean="0">
                <a:latin typeface="Times" pitchFamily="18" charset="0"/>
                <a:cs typeface="Times New Roman" pitchFamily="18" charset="0"/>
                <a:sym typeface="Symbol"/>
              </a:rPr>
              <a:t>.</a:t>
            </a:r>
            <a:endParaRPr lang="en-US" sz="2800" i="1" dirty="0" smtClean="0">
              <a:latin typeface="Times" pitchFamily="18" charset="0"/>
              <a:cs typeface="Times New Roman" pitchFamily="18" charset="0"/>
              <a:sym typeface="Symbol"/>
            </a:endParaRPr>
          </a:p>
        </p:txBody>
      </p:sp>
    </p:spTree>
    <p:extLst>
      <p:ext uri="{BB962C8B-B14F-4D97-AF65-F5344CB8AC3E}">
        <p14:creationId xmlns:p14="http://schemas.microsoft.com/office/powerpoint/2010/main" val="1110068823"/>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Presuppositions of </a:t>
            </a:r>
            <a:r>
              <a:rPr lang="en-US" sz="3200" b="1" i="1" dirty="0" smtClean="0">
                <a:solidFill>
                  <a:srgbClr val="0000FF"/>
                </a:solidFill>
                <a:latin typeface="Times New Roman" pitchFamily="18" charset="0"/>
                <a:ea typeface="Tahoma" pitchFamily="34" charset="0"/>
                <a:cs typeface="Times New Roman" pitchFamily="18" charset="0"/>
              </a:rPr>
              <a:t>the</a:t>
            </a:r>
            <a:endParaRPr lang="en-US" sz="3200" b="1" i="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01000" cy="4800600"/>
          </a:xfrm>
          <a:solidFill>
            <a:schemeClr val="bg1"/>
          </a:solidFill>
        </p:spPr>
        <p:txBody>
          <a:bodyPr>
            <a:normAutofit/>
          </a:bodyPr>
          <a:lstStyle/>
          <a:p>
            <a:pPr marL="3175" indent="0">
              <a:buNone/>
            </a:pPr>
            <a:r>
              <a:rPr lang="en-US" sz="2800" dirty="0" smtClean="0">
                <a:latin typeface="Times" pitchFamily="18" charset="0"/>
                <a:cs typeface="Times New Roman" pitchFamily="18" charset="0"/>
                <a:sym typeface="Symbol"/>
              </a:rPr>
              <a:t>The presuppositions of the definite often spring into existence, even if they weren’t known beforehand. </a:t>
            </a:r>
          </a:p>
          <a:p>
            <a:pPr marL="3175" indent="0">
              <a:buNone/>
            </a:pPr>
            <a:endParaRPr lang="en-US" sz="2400" dirty="0" smtClean="0">
              <a:latin typeface="Times" pitchFamily="18" charset="0"/>
              <a:cs typeface="Times New Roman" pitchFamily="18" charset="0"/>
              <a:sym typeface="Symbol"/>
            </a:endParaRPr>
          </a:p>
          <a:p>
            <a:pPr marL="228600" indent="0">
              <a:buNone/>
            </a:pPr>
            <a:r>
              <a:rPr lang="en-US" sz="2800" b="1" dirty="0">
                <a:latin typeface="Times" pitchFamily="18" charset="0"/>
                <a:cs typeface="Times New Roman" pitchFamily="18" charset="0"/>
                <a:sym typeface="Symbol"/>
              </a:rPr>
              <a:t>I forgot to feed </a:t>
            </a:r>
            <a:r>
              <a:rPr lang="en-US" sz="2800" b="1" dirty="0" smtClean="0">
                <a:latin typeface="Times" pitchFamily="18" charset="0"/>
                <a:cs typeface="Times New Roman" pitchFamily="18" charset="0"/>
                <a:sym typeface="Symbol"/>
              </a:rPr>
              <a:t>the cat </a:t>
            </a:r>
            <a:r>
              <a:rPr lang="en-US" sz="2800" b="1" dirty="0">
                <a:latin typeface="Times" pitchFamily="18" charset="0"/>
                <a:cs typeface="Times New Roman" pitchFamily="18" charset="0"/>
                <a:sym typeface="Symbol"/>
              </a:rPr>
              <a:t>this morning</a:t>
            </a:r>
          </a:p>
          <a:p>
            <a:pPr marL="3175" indent="0">
              <a:buNone/>
            </a:pPr>
            <a:r>
              <a:rPr lang="en-US" sz="2800" dirty="0">
                <a:latin typeface="Times" pitchFamily="18" charset="0"/>
                <a:cs typeface="Times New Roman" pitchFamily="18" charset="0"/>
                <a:sym typeface="Symbol"/>
              </a:rPr>
              <a:t>	</a:t>
            </a:r>
          </a:p>
        </p:txBody>
      </p:sp>
    </p:spTree>
    <p:extLst>
      <p:ext uri="{BB962C8B-B14F-4D97-AF65-F5344CB8AC3E}">
        <p14:creationId xmlns:p14="http://schemas.microsoft.com/office/powerpoint/2010/main" val="1249503094"/>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Presuppositions of </a:t>
            </a:r>
            <a:r>
              <a:rPr lang="en-US" sz="3200" b="1" i="1" dirty="0" smtClean="0">
                <a:solidFill>
                  <a:srgbClr val="0000FF"/>
                </a:solidFill>
                <a:latin typeface="Times New Roman" pitchFamily="18" charset="0"/>
                <a:ea typeface="Tahoma" pitchFamily="34" charset="0"/>
                <a:cs typeface="Times New Roman" pitchFamily="18" charset="0"/>
              </a:rPr>
              <a:t>the</a:t>
            </a:r>
            <a:endParaRPr lang="en-US" sz="3200" b="1" i="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01000" cy="4800600"/>
          </a:xfrm>
          <a:solidFill>
            <a:schemeClr val="bg1"/>
          </a:solidFill>
        </p:spPr>
        <p:txBody>
          <a:bodyPr>
            <a:normAutofit/>
          </a:bodyPr>
          <a:lstStyle/>
          <a:p>
            <a:pPr marL="3175" indent="0">
              <a:buNone/>
            </a:pPr>
            <a:r>
              <a:rPr lang="en-US" sz="2800" dirty="0" smtClean="0">
                <a:latin typeface="Times" pitchFamily="18" charset="0"/>
                <a:cs typeface="Times New Roman" pitchFamily="18" charset="0"/>
                <a:sym typeface="Symbol"/>
              </a:rPr>
              <a:t>The presuppositions of the definite often spring into existence, even if they weren’t known beforehand. </a:t>
            </a:r>
          </a:p>
          <a:p>
            <a:pPr marL="3175" indent="0">
              <a:buNone/>
            </a:pPr>
            <a:endParaRPr lang="en-US" sz="2400" dirty="0" smtClean="0">
              <a:latin typeface="Times" pitchFamily="18" charset="0"/>
              <a:cs typeface="Times New Roman" pitchFamily="18" charset="0"/>
              <a:sym typeface="Symbol"/>
            </a:endParaRPr>
          </a:p>
          <a:p>
            <a:pPr marL="228600" indent="0">
              <a:buNone/>
            </a:pPr>
            <a:r>
              <a:rPr lang="en-US" sz="2800" b="1" dirty="0">
                <a:latin typeface="Times" pitchFamily="18" charset="0"/>
                <a:cs typeface="Times New Roman" pitchFamily="18" charset="0"/>
                <a:sym typeface="Symbol"/>
              </a:rPr>
              <a:t>I forgot to feed </a:t>
            </a:r>
            <a:r>
              <a:rPr lang="en-US" sz="2800" b="1" dirty="0" smtClean="0">
                <a:latin typeface="Times" pitchFamily="18" charset="0"/>
                <a:cs typeface="Times New Roman" pitchFamily="18" charset="0"/>
                <a:sym typeface="Symbol"/>
              </a:rPr>
              <a:t>the cat </a:t>
            </a:r>
            <a:r>
              <a:rPr lang="en-US" sz="2800" b="1" dirty="0">
                <a:latin typeface="Times" pitchFamily="18" charset="0"/>
                <a:cs typeface="Times New Roman" pitchFamily="18" charset="0"/>
                <a:sym typeface="Symbol"/>
              </a:rPr>
              <a:t>this morning</a:t>
            </a:r>
          </a:p>
          <a:p>
            <a:pPr marL="228600" indent="0">
              <a:buNone/>
            </a:pPr>
            <a:endParaRPr lang="en-US" sz="2400" b="1" dirty="0">
              <a:latin typeface="Times" pitchFamily="18" charset="0"/>
              <a:cs typeface="Times New Roman" pitchFamily="18" charset="0"/>
              <a:sym typeface="Symbol"/>
            </a:endParaRPr>
          </a:p>
          <a:p>
            <a:pPr marL="3175" indent="0">
              <a:buNone/>
            </a:pPr>
            <a:r>
              <a:rPr lang="en-US" sz="2800" dirty="0" smtClean="0">
                <a:latin typeface="Times" pitchFamily="18" charset="0"/>
                <a:cs typeface="Times New Roman" pitchFamily="18" charset="0"/>
                <a:sym typeface="Symbol"/>
              </a:rPr>
              <a:t>You will </a:t>
            </a:r>
            <a:r>
              <a:rPr lang="en-US" sz="2800" b="1" dirty="0" smtClean="0">
                <a:solidFill>
                  <a:srgbClr val="0000FF"/>
                </a:solidFill>
                <a:latin typeface="Times" pitchFamily="18" charset="0"/>
                <a:cs typeface="Times New Roman" pitchFamily="18" charset="0"/>
                <a:sym typeface="Symbol"/>
              </a:rPr>
              <a:t>accommodate</a:t>
            </a:r>
            <a:r>
              <a:rPr lang="en-US" sz="2800" dirty="0" smtClean="0">
                <a:latin typeface="Times" pitchFamily="18" charset="0"/>
                <a:cs typeface="Times New Roman" pitchFamily="18" charset="0"/>
                <a:sym typeface="Symbol"/>
              </a:rPr>
              <a:t> the fact that I have a cat. </a:t>
            </a:r>
          </a:p>
          <a:p>
            <a:pPr marL="3175" indent="0">
              <a:buNone/>
            </a:pPr>
            <a:r>
              <a:rPr lang="en-US" sz="2800" dirty="0">
                <a:latin typeface="Times" pitchFamily="18" charset="0"/>
                <a:cs typeface="Times New Roman" pitchFamily="18" charset="0"/>
                <a:sym typeface="Symbol"/>
              </a:rPr>
              <a:t>	</a:t>
            </a:r>
          </a:p>
        </p:txBody>
      </p:sp>
    </p:spTree>
    <p:extLst>
      <p:ext uri="{BB962C8B-B14F-4D97-AF65-F5344CB8AC3E}">
        <p14:creationId xmlns:p14="http://schemas.microsoft.com/office/powerpoint/2010/main" val="2769425569"/>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Presuppositions of </a:t>
            </a:r>
            <a:r>
              <a:rPr lang="en-US" sz="3200" b="1" i="1" dirty="0" smtClean="0">
                <a:solidFill>
                  <a:srgbClr val="0000FF"/>
                </a:solidFill>
                <a:latin typeface="Times New Roman" pitchFamily="18" charset="0"/>
                <a:ea typeface="Tahoma" pitchFamily="34" charset="0"/>
                <a:cs typeface="Times New Roman" pitchFamily="18" charset="0"/>
              </a:rPr>
              <a:t>the</a:t>
            </a:r>
            <a:endParaRPr lang="en-US" sz="3200" b="1" i="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01000" cy="4800600"/>
          </a:xfrm>
          <a:solidFill>
            <a:schemeClr val="bg1"/>
          </a:solidFill>
        </p:spPr>
        <p:txBody>
          <a:bodyPr>
            <a:normAutofit/>
          </a:bodyPr>
          <a:lstStyle/>
          <a:p>
            <a:pPr marL="3175" indent="0">
              <a:buNone/>
            </a:pPr>
            <a:r>
              <a:rPr lang="en-US" sz="2800" dirty="0" smtClean="0">
                <a:latin typeface="Times" pitchFamily="18" charset="0"/>
                <a:cs typeface="Times New Roman" pitchFamily="18" charset="0"/>
                <a:sym typeface="Symbol"/>
              </a:rPr>
              <a:t>The presuppositions of the definite often spring into existence, even if they weren’t known beforehand. </a:t>
            </a:r>
          </a:p>
          <a:p>
            <a:pPr marL="3175" indent="0">
              <a:buNone/>
            </a:pPr>
            <a:endParaRPr lang="en-US" sz="2400" dirty="0" smtClean="0">
              <a:latin typeface="Times" pitchFamily="18" charset="0"/>
              <a:cs typeface="Times New Roman" pitchFamily="18" charset="0"/>
              <a:sym typeface="Symbol"/>
            </a:endParaRPr>
          </a:p>
          <a:p>
            <a:pPr marL="228600" indent="0">
              <a:buNone/>
            </a:pPr>
            <a:r>
              <a:rPr lang="en-US" sz="2800" b="1" dirty="0" smtClean="0">
                <a:latin typeface="Times" pitchFamily="18" charset="0"/>
                <a:cs typeface="Times New Roman" pitchFamily="18" charset="0"/>
                <a:sym typeface="Symbol"/>
              </a:rPr>
              <a:t>I forgot to feed the cat this morning</a:t>
            </a:r>
          </a:p>
          <a:p>
            <a:pPr marL="228600" indent="0">
              <a:buNone/>
            </a:pPr>
            <a:endParaRPr lang="en-US" sz="2400" b="1" dirty="0">
              <a:latin typeface="Times" pitchFamily="18" charset="0"/>
              <a:cs typeface="Times New Roman" pitchFamily="18" charset="0"/>
              <a:sym typeface="Symbol"/>
            </a:endParaRPr>
          </a:p>
          <a:p>
            <a:pPr marL="3175" indent="0">
              <a:buNone/>
            </a:pPr>
            <a:r>
              <a:rPr lang="en-US" sz="2800" dirty="0">
                <a:latin typeface="Times" pitchFamily="18" charset="0"/>
                <a:cs typeface="Times New Roman" pitchFamily="18" charset="0"/>
                <a:sym typeface="Symbol"/>
              </a:rPr>
              <a:t>You will </a:t>
            </a:r>
            <a:r>
              <a:rPr lang="en-US" sz="2800" b="1" dirty="0">
                <a:solidFill>
                  <a:srgbClr val="0000FF"/>
                </a:solidFill>
                <a:latin typeface="Times" pitchFamily="18" charset="0"/>
                <a:cs typeface="Times New Roman" pitchFamily="18" charset="0"/>
                <a:sym typeface="Symbol"/>
              </a:rPr>
              <a:t>accommodate</a:t>
            </a:r>
            <a:r>
              <a:rPr lang="en-US" sz="2800" dirty="0">
                <a:latin typeface="Times" pitchFamily="18" charset="0"/>
                <a:cs typeface="Times New Roman" pitchFamily="18" charset="0"/>
                <a:sym typeface="Symbol"/>
              </a:rPr>
              <a:t> the fact that I have a </a:t>
            </a:r>
            <a:r>
              <a:rPr lang="en-US" sz="2800" dirty="0" smtClean="0">
                <a:latin typeface="Times" pitchFamily="18" charset="0"/>
                <a:cs typeface="Times New Roman" pitchFamily="18" charset="0"/>
                <a:sym typeface="Symbol"/>
              </a:rPr>
              <a:t>cat. </a:t>
            </a:r>
            <a:endParaRPr lang="en-US" sz="2800" dirty="0">
              <a:latin typeface="Times" pitchFamily="18" charset="0"/>
              <a:cs typeface="Times New Roman" pitchFamily="18" charset="0"/>
              <a:sym typeface="Symbol"/>
            </a:endParaRPr>
          </a:p>
          <a:p>
            <a:pPr marL="3175" indent="0">
              <a:buNone/>
            </a:pPr>
            <a:endParaRPr lang="en-US" sz="2400" dirty="0">
              <a:latin typeface="Times" pitchFamily="18" charset="0"/>
              <a:cs typeface="Times New Roman" pitchFamily="18" charset="0"/>
              <a:sym typeface="Symbol"/>
            </a:endParaRPr>
          </a:p>
          <a:p>
            <a:pPr marL="3175" indent="0">
              <a:buNone/>
            </a:pPr>
            <a:r>
              <a:rPr lang="en-US" sz="2800" dirty="0">
                <a:latin typeface="Times" pitchFamily="18" charset="0"/>
                <a:cs typeface="Times New Roman" pitchFamily="18" charset="0"/>
                <a:sym typeface="Symbol"/>
              </a:rPr>
              <a:t>If </a:t>
            </a:r>
            <a:r>
              <a:rPr lang="en-US" sz="2800" dirty="0" smtClean="0">
                <a:latin typeface="Times" pitchFamily="18" charset="0"/>
                <a:cs typeface="Times New Roman" pitchFamily="18" charset="0"/>
                <a:sym typeface="Symbol"/>
              </a:rPr>
              <a:t>no </a:t>
            </a:r>
            <a:r>
              <a:rPr lang="en-US" sz="2800" dirty="0">
                <a:latin typeface="Times" pitchFamily="18" charset="0"/>
                <a:cs typeface="Times New Roman" pitchFamily="18" charset="0"/>
                <a:sym typeface="Symbol"/>
              </a:rPr>
              <a:t>one </a:t>
            </a:r>
            <a:r>
              <a:rPr lang="en-US" sz="2800" dirty="0" smtClean="0">
                <a:latin typeface="Times" pitchFamily="18" charset="0"/>
                <a:cs typeface="Times New Roman" pitchFamily="18" charset="0"/>
                <a:sym typeface="Symbol"/>
              </a:rPr>
              <a:t>objects to what I said, the assumption that I </a:t>
            </a:r>
            <a:r>
              <a:rPr lang="en-US" sz="2800" dirty="0">
                <a:latin typeface="Times" pitchFamily="18" charset="0"/>
                <a:cs typeface="Times New Roman" pitchFamily="18" charset="0"/>
                <a:sym typeface="Symbol"/>
              </a:rPr>
              <a:t>have a </a:t>
            </a:r>
            <a:r>
              <a:rPr lang="en-US" sz="2800" dirty="0" smtClean="0">
                <a:latin typeface="Times" pitchFamily="18" charset="0"/>
                <a:cs typeface="Times New Roman" pitchFamily="18" charset="0"/>
                <a:sym typeface="Symbol"/>
              </a:rPr>
              <a:t>cat will be added to the </a:t>
            </a:r>
            <a:r>
              <a:rPr lang="en-US" sz="2800" b="1" dirty="0" smtClean="0">
                <a:solidFill>
                  <a:srgbClr val="0000FF"/>
                </a:solidFill>
                <a:latin typeface="Times" pitchFamily="18" charset="0"/>
                <a:cs typeface="Times New Roman" pitchFamily="18" charset="0"/>
                <a:sym typeface="Symbol"/>
              </a:rPr>
              <a:t>common </a:t>
            </a:r>
            <a:r>
              <a:rPr lang="en-US" sz="2800" b="1" dirty="0">
                <a:solidFill>
                  <a:srgbClr val="0000FF"/>
                </a:solidFill>
                <a:latin typeface="Times" pitchFamily="18" charset="0"/>
                <a:cs typeface="Times New Roman" pitchFamily="18" charset="0"/>
                <a:sym typeface="Symbol"/>
              </a:rPr>
              <a:t>ground</a:t>
            </a:r>
            <a:r>
              <a:rPr lang="en-US" sz="2800" dirty="0">
                <a:solidFill>
                  <a:srgbClr val="0000FF"/>
                </a:solidFill>
                <a:latin typeface="Times" pitchFamily="18" charset="0"/>
                <a:cs typeface="Times New Roman" pitchFamily="18" charset="0"/>
                <a:sym typeface="Symbol"/>
              </a:rPr>
              <a:t> </a:t>
            </a:r>
            <a:r>
              <a:rPr lang="en-US" sz="2800" dirty="0">
                <a:latin typeface="Times" pitchFamily="18" charset="0"/>
                <a:cs typeface="Times New Roman" pitchFamily="18" charset="0"/>
                <a:sym typeface="Symbol"/>
              </a:rPr>
              <a:t>of our </a:t>
            </a:r>
            <a:r>
              <a:rPr lang="en-US" sz="2800" dirty="0" smtClean="0">
                <a:latin typeface="Times" pitchFamily="18" charset="0"/>
                <a:cs typeface="Times New Roman" pitchFamily="18" charset="0"/>
                <a:sym typeface="Symbol"/>
              </a:rPr>
              <a:t>conversation. </a:t>
            </a:r>
            <a:r>
              <a:rPr lang="en-US" sz="2800" dirty="0">
                <a:latin typeface="Times" pitchFamily="18" charset="0"/>
                <a:cs typeface="Times New Roman" pitchFamily="18" charset="0"/>
                <a:sym typeface="Symbol"/>
              </a:rPr>
              <a:t>	</a:t>
            </a:r>
          </a:p>
        </p:txBody>
      </p:sp>
    </p:spTree>
    <p:extLst>
      <p:ext uri="{BB962C8B-B14F-4D97-AF65-F5344CB8AC3E}">
        <p14:creationId xmlns:p14="http://schemas.microsoft.com/office/powerpoint/2010/main" val="20403771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rgbClr val="0000FF"/>
                </a:solidFill>
                <a:latin typeface="Times New Roman" pitchFamily="18" charset="0"/>
                <a:ea typeface="Tahoma" pitchFamily="34" charset="0"/>
                <a:cs typeface="Times New Roman" pitchFamily="18" charset="0"/>
              </a:rPr>
              <a:t>Definition: Semantics and meaning</a:t>
            </a:r>
          </a:p>
        </p:txBody>
      </p:sp>
      <p:sp>
        <p:nvSpPr>
          <p:cNvPr id="3" name="Content Placeholder 2"/>
          <p:cNvSpPr>
            <a:spLocks noGrp="1"/>
          </p:cNvSpPr>
          <p:nvPr>
            <p:ph idx="1"/>
          </p:nvPr>
        </p:nvSpPr>
        <p:spPr>
          <a:xfrm>
            <a:off x="609600" y="1447800"/>
            <a:ext cx="8077200" cy="4800600"/>
          </a:xfrm>
        </p:spPr>
        <p:txBody>
          <a:bodyPr>
            <a:normAutofit/>
          </a:bodyPr>
          <a:lstStyle/>
          <a:p>
            <a:pPr marL="0" indent="0">
              <a:buNone/>
            </a:pPr>
            <a:r>
              <a:rPr lang="en-US" sz="2800" b="1" dirty="0">
                <a:solidFill>
                  <a:srgbClr val="0000FF"/>
                </a:solidFill>
                <a:latin typeface="Times New Roman" pitchFamily="18" charset="0"/>
                <a:cs typeface="Times New Roman" pitchFamily="18" charset="0"/>
              </a:rPr>
              <a:t>To know the </a:t>
            </a:r>
            <a:r>
              <a:rPr lang="en-US" sz="2800" b="1" i="1" dirty="0">
                <a:solidFill>
                  <a:srgbClr val="0000FF"/>
                </a:solidFill>
                <a:latin typeface="Times New Roman" pitchFamily="18" charset="0"/>
                <a:cs typeface="Times New Roman" pitchFamily="18" charset="0"/>
              </a:rPr>
              <a:t>meaning</a:t>
            </a:r>
            <a:r>
              <a:rPr lang="en-US" sz="2800" b="1" dirty="0">
                <a:solidFill>
                  <a:srgbClr val="0000FF"/>
                </a:solidFill>
                <a:latin typeface="Times New Roman" pitchFamily="18" charset="0"/>
                <a:cs typeface="Times New Roman" pitchFamily="18" charset="0"/>
              </a:rPr>
              <a:t> of a sentence is to know its </a:t>
            </a:r>
            <a:r>
              <a:rPr lang="en-US" sz="2800" b="1" i="1" dirty="0">
                <a:solidFill>
                  <a:srgbClr val="0000FF"/>
                </a:solidFill>
                <a:latin typeface="Times New Roman" pitchFamily="18" charset="0"/>
                <a:cs typeface="Times New Roman" pitchFamily="18" charset="0"/>
              </a:rPr>
              <a:t>truth conditions</a:t>
            </a:r>
            <a:r>
              <a:rPr lang="en-US" sz="2800" b="1" dirty="0">
                <a:solidFill>
                  <a:srgbClr val="0000FF"/>
                </a:solidFill>
                <a:latin typeface="Times New Roman" pitchFamily="18" charset="0"/>
                <a:cs typeface="Times New Roman" pitchFamily="18" charset="0"/>
              </a:rPr>
              <a:t>.</a:t>
            </a:r>
          </a:p>
          <a:p>
            <a:pPr marL="285750" lvl="1"/>
            <a:r>
              <a:rPr lang="en-US" sz="2400" dirty="0">
                <a:latin typeface="Times New Roman" pitchFamily="18" charset="0"/>
                <a:cs typeface="Times New Roman" pitchFamily="18" charset="0"/>
              </a:rPr>
              <a:t>That is, we know what the world would have to look like in order for the sentence to be true. </a:t>
            </a:r>
          </a:p>
          <a:p>
            <a:pPr marL="0" indent="0">
              <a:buNone/>
            </a:pPr>
            <a:endParaRPr lang="en-US" sz="2800" dirty="0">
              <a:latin typeface="Times New Roman" pitchFamily="18" charset="0"/>
              <a:cs typeface="Times New Roman" pitchFamily="18" charset="0"/>
            </a:endParaRPr>
          </a:p>
          <a:p>
            <a:pPr marL="0" indent="0">
              <a:buNone/>
            </a:pPr>
            <a:r>
              <a:rPr lang="en-US" sz="2800" dirty="0" smtClean="0">
                <a:latin typeface="Times New Roman" pitchFamily="18" charset="0"/>
                <a:cs typeface="Times New Roman" pitchFamily="18" charset="0"/>
              </a:rPr>
              <a:t>The </a:t>
            </a:r>
            <a:r>
              <a:rPr lang="en-US" sz="2800" b="1" i="1" dirty="0">
                <a:solidFill>
                  <a:srgbClr val="FF0000"/>
                </a:solidFill>
                <a:latin typeface="Times New Roman" pitchFamily="18" charset="0"/>
                <a:cs typeface="Times New Roman" pitchFamily="18" charset="0"/>
              </a:rPr>
              <a:t>semantic competence </a:t>
            </a:r>
            <a:r>
              <a:rPr lang="en-US" sz="2800" dirty="0">
                <a:latin typeface="Times New Roman" pitchFamily="18" charset="0"/>
                <a:cs typeface="Times New Roman" pitchFamily="18" charset="0"/>
              </a:rPr>
              <a:t>of a speaker: </a:t>
            </a:r>
          </a:p>
          <a:p>
            <a:pPr marL="0" indent="0">
              <a:buNone/>
            </a:pPr>
            <a:r>
              <a:rPr lang="en-US" sz="2800" dirty="0">
                <a:latin typeface="Times New Roman" pitchFamily="18" charset="0"/>
                <a:cs typeface="Times New Roman" pitchFamily="18" charset="0"/>
              </a:rPr>
              <a:t>The ability, when presented with a sentence and a situation, to tell whether the sentence is true or false in the situation.</a:t>
            </a:r>
          </a:p>
          <a:p>
            <a:endParaRPr lang="en-US" sz="2800" dirty="0" smtClean="0">
              <a:latin typeface="Times New Roman" pitchFamily="18" charset="0"/>
              <a:cs typeface="Times New Roman" pitchFamily="18" charset="0"/>
            </a:endParaRPr>
          </a:p>
          <a:p>
            <a:endParaRPr lang="en-US" sz="2800" b="1" dirty="0" smtClean="0">
              <a:latin typeface="Times New Roman" pitchFamily="18" charset="0"/>
              <a:cs typeface="Times New Roman" pitchFamily="18" charset="0"/>
            </a:endParaRPr>
          </a:p>
          <a:p>
            <a:pPr marL="800100" indent="-457200">
              <a:buNone/>
            </a:pPr>
            <a:endParaRPr lang="en-US" sz="28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761629334"/>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Accommodation</a:t>
            </a:r>
            <a:endParaRPr lang="en-US" sz="3200" b="1" i="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77200" cy="4800600"/>
          </a:xfrm>
          <a:solidFill>
            <a:schemeClr val="bg1"/>
          </a:solidFill>
        </p:spPr>
        <p:txBody>
          <a:bodyPr>
            <a:normAutofit/>
          </a:bodyPr>
          <a:lstStyle/>
          <a:p>
            <a:pPr marL="3175" indent="0">
              <a:buNone/>
            </a:pPr>
            <a:r>
              <a:rPr lang="en-US" sz="2800" dirty="0" smtClean="0">
                <a:latin typeface="Times" pitchFamily="18" charset="0"/>
                <a:cs typeface="Times New Roman" pitchFamily="18" charset="0"/>
                <a:sym typeface="Symbol"/>
              </a:rPr>
              <a:t>How easy it is to accommodate depends on the plausibility of what I said. </a:t>
            </a:r>
            <a:endParaRPr lang="en-US" sz="2800" dirty="0">
              <a:latin typeface="Times" pitchFamily="18" charset="0"/>
              <a:cs typeface="Times New Roman" pitchFamily="18" charset="0"/>
              <a:sym typeface="Symbol"/>
            </a:endParaRPr>
          </a:p>
          <a:p>
            <a:pPr marL="3175" indent="0">
              <a:buNone/>
            </a:pPr>
            <a:endParaRPr lang="en-US" sz="2800" dirty="0">
              <a:latin typeface="Times" pitchFamily="18" charset="0"/>
              <a:cs typeface="Times New Roman" pitchFamily="18" charset="0"/>
              <a:sym typeface="Symbol"/>
            </a:endParaRPr>
          </a:p>
        </p:txBody>
      </p:sp>
    </p:spTree>
    <p:extLst>
      <p:ext uri="{BB962C8B-B14F-4D97-AF65-F5344CB8AC3E}">
        <p14:creationId xmlns:p14="http://schemas.microsoft.com/office/powerpoint/2010/main" val="4250189412"/>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Accommodation</a:t>
            </a:r>
            <a:endParaRPr lang="en-US" sz="3200" b="1" i="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77200" cy="4800600"/>
          </a:xfrm>
          <a:solidFill>
            <a:schemeClr val="bg1"/>
          </a:solidFill>
        </p:spPr>
        <p:txBody>
          <a:bodyPr>
            <a:normAutofit/>
          </a:bodyPr>
          <a:lstStyle/>
          <a:p>
            <a:pPr marL="3175" indent="0">
              <a:buNone/>
            </a:pPr>
            <a:r>
              <a:rPr lang="en-US" sz="2800" dirty="0" smtClean="0">
                <a:latin typeface="Times" pitchFamily="18" charset="0"/>
                <a:cs typeface="Times New Roman" pitchFamily="18" charset="0"/>
                <a:sym typeface="Symbol"/>
              </a:rPr>
              <a:t>How easy it is to accommodate depends on the plausibility of what I said. </a:t>
            </a:r>
            <a:endParaRPr lang="en-US" sz="2800" dirty="0">
              <a:latin typeface="Times" pitchFamily="18" charset="0"/>
              <a:cs typeface="Times New Roman" pitchFamily="18" charset="0"/>
              <a:sym typeface="Symbol"/>
            </a:endParaRPr>
          </a:p>
          <a:p>
            <a:pPr marL="3175" indent="0">
              <a:buNone/>
            </a:pPr>
            <a:endParaRPr lang="en-US" sz="2400" dirty="0" smtClean="0">
              <a:latin typeface="Times" pitchFamily="18" charset="0"/>
              <a:cs typeface="Times New Roman" pitchFamily="18" charset="0"/>
              <a:sym typeface="Symbol"/>
            </a:endParaRPr>
          </a:p>
          <a:p>
            <a:pPr marL="3175" indent="0">
              <a:buNone/>
            </a:pPr>
            <a:r>
              <a:rPr lang="en-US" sz="2800" u="sng" dirty="0" smtClean="0">
                <a:latin typeface="Times" pitchFamily="18" charset="0"/>
                <a:cs typeface="Times New Roman" pitchFamily="18" charset="0"/>
                <a:sym typeface="Symbol"/>
              </a:rPr>
              <a:t>Context</a:t>
            </a:r>
            <a:r>
              <a:rPr lang="en-US" sz="2800" dirty="0" smtClean="0">
                <a:latin typeface="Times" pitchFamily="18" charset="0"/>
                <a:cs typeface="Times New Roman" pitchFamily="18" charset="0"/>
                <a:sym typeface="Symbol"/>
              </a:rPr>
              <a:t>: We are at my house and you hear some scratching noises outside. </a:t>
            </a:r>
          </a:p>
          <a:p>
            <a:pPr marL="3175" indent="0">
              <a:buNone/>
            </a:pPr>
            <a:endParaRPr lang="en-US" sz="2000" dirty="0">
              <a:latin typeface="Times" pitchFamily="18" charset="0"/>
              <a:cs typeface="Times New Roman" pitchFamily="18" charset="0"/>
              <a:sym typeface="Symbol"/>
            </a:endParaRPr>
          </a:p>
          <a:p>
            <a:pPr marL="3175" indent="0">
              <a:buNone/>
            </a:pPr>
            <a:r>
              <a:rPr lang="en-US" sz="2800" dirty="0" smtClean="0">
                <a:latin typeface="Times" pitchFamily="18" charset="0"/>
                <a:cs typeface="Times New Roman" pitchFamily="18" charset="0"/>
                <a:sym typeface="Symbol"/>
              </a:rPr>
              <a:t>(1) </a:t>
            </a:r>
            <a:r>
              <a:rPr lang="en-US" sz="2800" b="1" dirty="0" smtClean="0">
                <a:latin typeface="Times" pitchFamily="18" charset="0"/>
                <a:cs typeface="Times New Roman" pitchFamily="18" charset="0"/>
                <a:sym typeface="Symbol"/>
              </a:rPr>
              <a:t>The cat is at the door. </a:t>
            </a:r>
          </a:p>
          <a:p>
            <a:pPr marL="3175" indent="0">
              <a:buNone/>
            </a:pPr>
            <a:r>
              <a:rPr lang="en-US" sz="2800" dirty="0" smtClean="0">
                <a:latin typeface="Times" pitchFamily="18" charset="0"/>
                <a:cs typeface="Times New Roman" pitchFamily="18" charset="0"/>
                <a:sym typeface="Symbol"/>
              </a:rPr>
              <a:t>(2) </a:t>
            </a:r>
            <a:r>
              <a:rPr lang="en-US" sz="2800" b="1" dirty="0" smtClean="0">
                <a:latin typeface="Times" pitchFamily="18" charset="0"/>
                <a:cs typeface="Times New Roman" pitchFamily="18" charset="0"/>
                <a:sym typeface="Symbol"/>
              </a:rPr>
              <a:t>The giraffe is at the door. </a:t>
            </a:r>
          </a:p>
          <a:p>
            <a:pPr marL="3175" indent="0">
              <a:buNone/>
            </a:pPr>
            <a:r>
              <a:rPr lang="en-US" sz="2800" dirty="0" smtClean="0">
                <a:latin typeface="Times" pitchFamily="18" charset="0"/>
                <a:cs typeface="Times New Roman" pitchFamily="18" charset="0"/>
                <a:sym typeface="Symbol"/>
              </a:rPr>
              <a:t>(3) </a:t>
            </a:r>
            <a:r>
              <a:rPr lang="en-US" sz="2800" b="1" dirty="0" smtClean="0">
                <a:latin typeface="Times" pitchFamily="18" charset="0"/>
                <a:cs typeface="Times New Roman" pitchFamily="18" charset="0"/>
                <a:sym typeface="Symbol"/>
              </a:rPr>
              <a:t>I have a pet giraffe. The giraffe is at the door. </a:t>
            </a:r>
          </a:p>
        </p:txBody>
      </p:sp>
    </p:spTree>
    <p:extLst>
      <p:ext uri="{BB962C8B-B14F-4D97-AF65-F5344CB8AC3E}">
        <p14:creationId xmlns:p14="http://schemas.microsoft.com/office/powerpoint/2010/main" val="83134818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Accommodation</a:t>
            </a:r>
            <a:endParaRPr lang="en-US" sz="3200" b="1" i="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77200" cy="4800600"/>
          </a:xfrm>
          <a:solidFill>
            <a:schemeClr val="bg1"/>
          </a:solidFill>
        </p:spPr>
        <p:txBody>
          <a:bodyPr>
            <a:normAutofit/>
          </a:bodyPr>
          <a:lstStyle/>
          <a:p>
            <a:pPr marL="3175" indent="0">
              <a:buNone/>
            </a:pPr>
            <a:r>
              <a:rPr lang="en-US" sz="2800" dirty="0" smtClean="0">
                <a:latin typeface="Times" pitchFamily="18" charset="0"/>
                <a:cs typeface="Times New Roman" pitchFamily="18" charset="0"/>
                <a:sym typeface="Symbol"/>
              </a:rPr>
              <a:t>Normally, we assume that speakers intend to say things that are grammatical, relevant, and – often – true. </a:t>
            </a:r>
          </a:p>
          <a:p>
            <a:pPr marL="3175" indent="0">
              <a:buNone/>
            </a:pPr>
            <a:endParaRPr lang="en-US" sz="2400" dirty="0" smtClean="0">
              <a:latin typeface="Times" pitchFamily="18" charset="0"/>
              <a:cs typeface="Times New Roman" pitchFamily="18" charset="0"/>
              <a:sym typeface="Symbol"/>
            </a:endParaRPr>
          </a:p>
          <a:p>
            <a:pPr marL="228600" indent="0">
              <a:buNone/>
            </a:pPr>
            <a:r>
              <a:rPr lang="en-US" sz="2800" b="1" dirty="0" smtClean="0">
                <a:latin typeface="Times" pitchFamily="18" charset="0"/>
                <a:cs typeface="Times New Roman" pitchFamily="18" charset="0"/>
                <a:sym typeface="Symbol"/>
              </a:rPr>
              <a:t>In the closet, you will find the blue coat</a:t>
            </a:r>
          </a:p>
        </p:txBody>
      </p:sp>
    </p:spTree>
    <p:extLst>
      <p:ext uri="{BB962C8B-B14F-4D97-AF65-F5344CB8AC3E}">
        <p14:creationId xmlns:p14="http://schemas.microsoft.com/office/powerpoint/2010/main" val="3067632640"/>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Accommodation</a:t>
            </a:r>
            <a:endParaRPr lang="en-US" sz="3200" b="1" i="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77200" cy="4800600"/>
          </a:xfrm>
          <a:solidFill>
            <a:schemeClr val="bg1"/>
          </a:solidFill>
        </p:spPr>
        <p:txBody>
          <a:bodyPr>
            <a:normAutofit/>
          </a:bodyPr>
          <a:lstStyle/>
          <a:p>
            <a:pPr marL="3175" indent="0">
              <a:buNone/>
            </a:pPr>
            <a:r>
              <a:rPr lang="en-US" sz="2800" dirty="0" smtClean="0">
                <a:latin typeface="Times" pitchFamily="18" charset="0"/>
                <a:cs typeface="Times New Roman" pitchFamily="18" charset="0"/>
                <a:sym typeface="Symbol"/>
              </a:rPr>
              <a:t>Normally, we assume that speakers intend to say things that are grammatical, relevant, and – often – true. </a:t>
            </a:r>
          </a:p>
          <a:p>
            <a:pPr marL="3175" indent="0">
              <a:buNone/>
            </a:pPr>
            <a:endParaRPr lang="en-US" sz="2400" dirty="0" smtClean="0">
              <a:latin typeface="Times" pitchFamily="18" charset="0"/>
              <a:cs typeface="Times New Roman" pitchFamily="18" charset="0"/>
              <a:sym typeface="Symbol"/>
            </a:endParaRPr>
          </a:p>
          <a:p>
            <a:pPr marL="228600" indent="0">
              <a:buNone/>
            </a:pPr>
            <a:r>
              <a:rPr lang="en-US" sz="2800" b="1" dirty="0" smtClean="0">
                <a:latin typeface="Times" pitchFamily="18" charset="0"/>
                <a:cs typeface="Times New Roman" pitchFamily="18" charset="0"/>
                <a:sym typeface="Symbol"/>
              </a:rPr>
              <a:t>In the closet, you will find the blue coat</a:t>
            </a:r>
          </a:p>
          <a:p>
            <a:pPr marL="228600" indent="0">
              <a:buNone/>
            </a:pPr>
            <a:endParaRPr lang="en-US" sz="2800" b="1" dirty="0">
              <a:latin typeface="Times" pitchFamily="18" charset="0"/>
              <a:cs typeface="Times New Roman" pitchFamily="18" charset="0"/>
              <a:sym typeface="Symbol"/>
            </a:endParaRPr>
          </a:p>
          <a:p>
            <a:pPr marL="3175" indent="0">
              <a:buNone/>
            </a:pPr>
            <a:r>
              <a:rPr lang="en-US" sz="2800" dirty="0" smtClean="0">
                <a:latin typeface="Times" pitchFamily="18" charset="0"/>
                <a:cs typeface="Times New Roman" pitchFamily="18" charset="0"/>
                <a:sym typeface="Symbol"/>
              </a:rPr>
              <a:t>Suppose that after I said this sentence, you open the closet and find only a black coat. </a:t>
            </a:r>
            <a:endParaRPr lang="en-US" sz="2800" dirty="0">
              <a:latin typeface="Times" pitchFamily="18" charset="0"/>
              <a:cs typeface="Times New Roman" pitchFamily="18" charset="0"/>
              <a:sym typeface="Symbol"/>
            </a:endParaRPr>
          </a:p>
        </p:txBody>
      </p:sp>
    </p:spTree>
    <p:extLst>
      <p:ext uri="{BB962C8B-B14F-4D97-AF65-F5344CB8AC3E}">
        <p14:creationId xmlns:p14="http://schemas.microsoft.com/office/powerpoint/2010/main" val="192841188"/>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Accommodation</a:t>
            </a:r>
            <a:endParaRPr lang="en-US" sz="3200" b="1" i="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77200" cy="4800600"/>
          </a:xfrm>
          <a:solidFill>
            <a:schemeClr val="bg1"/>
          </a:solidFill>
        </p:spPr>
        <p:txBody>
          <a:bodyPr>
            <a:normAutofit/>
          </a:bodyPr>
          <a:lstStyle/>
          <a:p>
            <a:pPr marL="3175" indent="0">
              <a:buNone/>
            </a:pPr>
            <a:r>
              <a:rPr lang="en-US" sz="2800" dirty="0" smtClean="0">
                <a:latin typeface="Times" pitchFamily="18" charset="0"/>
                <a:cs typeface="Times New Roman" pitchFamily="18" charset="0"/>
                <a:sym typeface="Symbol"/>
              </a:rPr>
              <a:t>Normally, we assume that speakers intend to say things that are grammatical, relevant, and – often – true. </a:t>
            </a:r>
          </a:p>
          <a:p>
            <a:pPr marL="3175" indent="0">
              <a:buNone/>
            </a:pPr>
            <a:endParaRPr lang="en-US" sz="2400" dirty="0" smtClean="0">
              <a:latin typeface="Times" pitchFamily="18" charset="0"/>
              <a:cs typeface="Times New Roman" pitchFamily="18" charset="0"/>
              <a:sym typeface="Symbol"/>
            </a:endParaRPr>
          </a:p>
          <a:p>
            <a:pPr marL="228600" indent="0">
              <a:buNone/>
            </a:pPr>
            <a:r>
              <a:rPr lang="en-US" sz="2800" b="1" dirty="0" smtClean="0">
                <a:latin typeface="Times" pitchFamily="18" charset="0"/>
                <a:cs typeface="Times New Roman" pitchFamily="18" charset="0"/>
                <a:sym typeface="Symbol"/>
              </a:rPr>
              <a:t>In the closet, you will find the blue coat</a:t>
            </a:r>
          </a:p>
          <a:p>
            <a:pPr marL="228600" indent="0">
              <a:buNone/>
            </a:pPr>
            <a:endParaRPr lang="en-US" sz="2800" b="1" dirty="0">
              <a:latin typeface="Times" pitchFamily="18" charset="0"/>
              <a:cs typeface="Times New Roman" pitchFamily="18" charset="0"/>
              <a:sym typeface="Symbol"/>
            </a:endParaRPr>
          </a:p>
          <a:p>
            <a:pPr marL="3175" indent="0">
              <a:buNone/>
            </a:pPr>
            <a:r>
              <a:rPr lang="en-US" sz="2800" dirty="0" smtClean="0">
                <a:latin typeface="Times" pitchFamily="18" charset="0"/>
                <a:cs typeface="Times New Roman" pitchFamily="18" charset="0"/>
                <a:sym typeface="Symbol"/>
              </a:rPr>
              <a:t>Suppose that after I said this sentence, you open the closet and find only a black coat.</a:t>
            </a:r>
          </a:p>
          <a:p>
            <a:pPr marL="3175" indent="0">
              <a:buNone/>
            </a:pPr>
            <a:endParaRPr lang="en-US" sz="2800" dirty="0">
              <a:latin typeface="Times" pitchFamily="18" charset="0"/>
              <a:cs typeface="Times New Roman" pitchFamily="18" charset="0"/>
              <a:sym typeface="Symbol"/>
            </a:endParaRPr>
          </a:p>
          <a:p>
            <a:pPr marL="3175" indent="0">
              <a:buNone/>
            </a:pPr>
            <a:r>
              <a:rPr lang="en-US" sz="2800" dirty="0" smtClean="0">
                <a:latin typeface="Times" pitchFamily="18" charset="0"/>
                <a:cs typeface="Times New Roman" pitchFamily="18" charset="0"/>
                <a:sym typeface="Symbol"/>
              </a:rPr>
              <a:t>You may assume I just got the color confused. </a:t>
            </a:r>
            <a:endParaRPr lang="en-US" sz="2800" dirty="0">
              <a:latin typeface="Times" pitchFamily="18" charset="0"/>
              <a:cs typeface="Times New Roman" pitchFamily="18" charset="0"/>
              <a:sym typeface="Symbol"/>
            </a:endParaRPr>
          </a:p>
        </p:txBody>
      </p:sp>
    </p:spTree>
    <p:extLst>
      <p:ext uri="{BB962C8B-B14F-4D97-AF65-F5344CB8AC3E}">
        <p14:creationId xmlns:p14="http://schemas.microsoft.com/office/powerpoint/2010/main" val="3442315010"/>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Accommodation</a:t>
            </a:r>
            <a:endParaRPr lang="en-US" sz="3200" b="1" i="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77200" cy="4800600"/>
          </a:xfrm>
          <a:solidFill>
            <a:schemeClr val="bg1"/>
          </a:solidFill>
        </p:spPr>
        <p:txBody>
          <a:bodyPr>
            <a:normAutofit/>
          </a:bodyPr>
          <a:lstStyle/>
          <a:p>
            <a:pPr marL="3175" indent="0">
              <a:buNone/>
            </a:pPr>
            <a:r>
              <a:rPr lang="en-US" sz="2800" dirty="0" smtClean="0">
                <a:latin typeface="Times" pitchFamily="18" charset="0"/>
                <a:cs typeface="Times New Roman" pitchFamily="18" charset="0"/>
                <a:sym typeface="Symbol"/>
              </a:rPr>
              <a:t>Normally, we assume that speakers intend to say things that are grammatical, relevant, and – often – true. </a:t>
            </a:r>
          </a:p>
          <a:p>
            <a:pPr marL="3175" indent="0">
              <a:buNone/>
            </a:pPr>
            <a:endParaRPr lang="en-US" sz="2400" dirty="0" smtClean="0">
              <a:latin typeface="Times" pitchFamily="18" charset="0"/>
              <a:cs typeface="Times New Roman" pitchFamily="18" charset="0"/>
              <a:sym typeface="Symbol"/>
            </a:endParaRPr>
          </a:p>
          <a:p>
            <a:pPr marL="228600" indent="0">
              <a:buNone/>
            </a:pPr>
            <a:r>
              <a:rPr lang="en-US" sz="2800" b="1" dirty="0" smtClean="0">
                <a:latin typeface="Times" pitchFamily="18" charset="0"/>
                <a:cs typeface="Times New Roman" pitchFamily="18" charset="0"/>
                <a:sym typeface="Symbol"/>
              </a:rPr>
              <a:t>In the closet, you will find the blue coat</a:t>
            </a:r>
          </a:p>
          <a:p>
            <a:pPr marL="228600" indent="0">
              <a:buNone/>
            </a:pPr>
            <a:endParaRPr lang="en-US" sz="2800" b="1" dirty="0">
              <a:latin typeface="Times" pitchFamily="18" charset="0"/>
              <a:cs typeface="Times New Roman" pitchFamily="18" charset="0"/>
              <a:sym typeface="Symbol"/>
            </a:endParaRPr>
          </a:p>
          <a:p>
            <a:pPr marL="3175" indent="0">
              <a:buNone/>
            </a:pPr>
            <a:r>
              <a:rPr lang="en-US" sz="2800" dirty="0" smtClean="0">
                <a:latin typeface="Times" pitchFamily="18" charset="0"/>
                <a:cs typeface="Times New Roman" pitchFamily="18" charset="0"/>
                <a:sym typeface="Symbol"/>
              </a:rPr>
              <a:t>Suppose that after I said this sentence, you open the closet and find only a black coat.</a:t>
            </a:r>
          </a:p>
          <a:p>
            <a:pPr marL="3175" indent="0">
              <a:buNone/>
            </a:pPr>
            <a:endParaRPr lang="en-US" sz="2800" dirty="0">
              <a:latin typeface="Times" pitchFamily="18" charset="0"/>
              <a:cs typeface="Times New Roman" pitchFamily="18" charset="0"/>
              <a:sym typeface="Symbol"/>
            </a:endParaRPr>
          </a:p>
          <a:p>
            <a:pPr marL="3175" indent="0">
              <a:buNone/>
            </a:pPr>
            <a:r>
              <a:rPr lang="en-US" sz="2800" dirty="0" smtClean="0">
                <a:latin typeface="Times" pitchFamily="18" charset="0"/>
                <a:cs typeface="Times New Roman" pitchFamily="18" charset="0"/>
                <a:sym typeface="Symbol"/>
              </a:rPr>
              <a:t>Or you might assume you got the color confused and it’s really a dark blue coat. </a:t>
            </a:r>
            <a:endParaRPr lang="en-US" sz="2800" dirty="0">
              <a:latin typeface="Times" pitchFamily="18" charset="0"/>
              <a:cs typeface="Times New Roman" pitchFamily="18" charset="0"/>
              <a:sym typeface="Symbol"/>
            </a:endParaRPr>
          </a:p>
        </p:txBody>
      </p:sp>
    </p:spTree>
    <p:extLst>
      <p:ext uri="{BB962C8B-B14F-4D97-AF65-F5344CB8AC3E}">
        <p14:creationId xmlns:p14="http://schemas.microsoft.com/office/powerpoint/2010/main" val="3535941352"/>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Accommodation</a:t>
            </a:r>
            <a:endParaRPr lang="en-US" sz="3200" b="1" i="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77200" cy="4800600"/>
          </a:xfrm>
          <a:solidFill>
            <a:schemeClr val="bg1"/>
          </a:solidFill>
        </p:spPr>
        <p:txBody>
          <a:bodyPr>
            <a:normAutofit/>
          </a:bodyPr>
          <a:lstStyle/>
          <a:p>
            <a:pPr marL="3175" indent="0">
              <a:buNone/>
            </a:pPr>
            <a:r>
              <a:rPr lang="en-US" sz="2800" dirty="0" smtClean="0">
                <a:latin typeface="Times" pitchFamily="18" charset="0"/>
                <a:cs typeface="Times New Roman" pitchFamily="18" charset="0"/>
                <a:sym typeface="Symbol"/>
              </a:rPr>
              <a:t>We use a similar process to choose the meaning of ambiguous sentences. </a:t>
            </a:r>
            <a:endParaRPr lang="en-US" sz="2800" dirty="0">
              <a:latin typeface="Times" pitchFamily="18" charset="0"/>
              <a:cs typeface="Times New Roman" pitchFamily="18" charset="0"/>
              <a:sym typeface="Symbol"/>
            </a:endParaRPr>
          </a:p>
        </p:txBody>
      </p:sp>
    </p:spTree>
    <p:extLst>
      <p:ext uri="{BB962C8B-B14F-4D97-AF65-F5344CB8AC3E}">
        <p14:creationId xmlns:p14="http://schemas.microsoft.com/office/powerpoint/2010/main" val="4186532686"/>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Accommodation</a:t>
            </a:r>
            <a:endParaRPr lang="en-US" sz="3200" b="1" i="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77200" cy="4800600"/>
          </a:xfrm>
          <a:solidFill>
            <a:schemeClr val="bg1"/>
          </a:solidFill>
        </p:spPr>
        <p:txBody>
          <a:bodyPr>
            <a:normAutofit/>
          </a:bodyPr>
          <a:lstStyle/>
          <a:p>
            <a:pPr marL="3175" indent="0">
              <a:buNone/>
            </a:pPr>
            <a:r>
              <a:rPr lang="en-US" sz="2800" dirty="0" smtClean="0">
                <a:latin typeface="Times" pitchFamily="18" charset="0"/>
                <a:cs typeface="Times New Roman" pitchFamily="18" charset="0"/>
                <a:sym typeface="Symbol"/>
              </a:rPr>
              <a:t>We use a similar process to choose the meaning of ambiguous sentences.</a:t>
            </a:r>
          </a:p>
          <a:p>
            <a:pPr marL="3175" indent="0">
              <a:buNone/>
            </a:pPr>
            <a:endParaRPr lang="en-US" sz="2800" dirty="0">
              <a:latin typeface="Times" pitchFamily="18" charset="0"/>
              <a:cs typeface="Times New Roman" pitchFamily="18" charset="0"/>
              <a:sym typeface="Symbol"/>
            </a:endParaRPr>
          </a:p>
          <a:p>
            <a:pPr marL="228600" indent="0">
              <a:buNone/>
            </a:pPr>
            <a:r>
              <a:rPr lang="en-US" sz="2800" b="1" dirty="0" smtClean="0">
                <a:latin typeface="Times" pitchFamily="18" charset="0"/>
                <a:cs typeface="Times New Roman" pitchFamily="18" charset="0"/>
                <a:sym typeface="Symbol"/>
              </a:rPr>
              <a:t>Successful lawyers and linguists are always rich </a:t>
            </a:r>
            <a:endParaRPr lang="en-US" sz="2800" dirty="0">
              <a:latin typeface="Times" pitchFamily="18" charset="0"/>
              <a:cs typeface="Times New Roman" pitchFamily="18" charset="0"/>
              <a:sym typeface="Symbol"/>
            </a:endParaRPr>
          </a:p>
        </p:txBody>
      </p:sp>
    </p:spTree>
    <p:extLst>
      <p:ext uri="{BB962C8B-B14F-4D97-AF65-F5344CB8AC3E}">
        <p14:creationId xmlns:p14="http://schemas.microsoft.com/office/powerpoint/2010/main" val="4192983171"/>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Accommodation</a:t>
            </a:r>
            <a:endParaRPr lang="en-US" sz="3200" b="1" i="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77200" cy="4800600"/>
          </a:xfrm>
          <a:solidFill>
            <a:schemeClr val="bg1"/>
          </a:solidFill>
        </p:spPr>
        <p:txBody>
          <a:bodyPr>
            <a:normAutofit/>
          </a:bodyPr>
          <a:lstStyle/>
          <a:p>
            <a:pPr marL="3175" indent="0">
              <a:buNone/>
            </a:pPr>
            <a:r>
              <a:rPr lang="en-US" sz="2800" dirty="0" smtClean="0">
                <a:latin typeface="Times" pitchFamily="18" charset="0"/>
                <a:cs typeface="Times New Roman" pitchFamily="18" charset="0"/>
                <a:sym typeface="Symbol"/>
              </a:rPr>
              <a:t>We use a similar process to choose the meaning of ambiguous sentences.</a:t>
            </a:r>
          </a:p>
          <a:p>
            <a:pPr marL="3175" indent="0">
              <a:buNone/>
            </a:pPr>
            <a:endParaRPr lang="en-US" sz="2800" dirty="0">
              <a:latin typeface="Times" pitchFamily="18" charset="0"/>
              <a:cs typeface="Times New Roman" pitchFamily="18" charset="0"/>
              <a:sym typeface="Symbol"/>
            </a:endParaRPr>
          </a:p>
          <a:p>
            <a:pPr marL="228600" indent="0">
              <a:buNone/>
            </a:pPr>
            <a:r>
              <a:rPr lang="en-US" sz="2800" b="1" dirty="0" smtClean="0">
                <a:latin typeface="Times" pitchFamily="18" charset="0"/>
                <a:cs typeface="Times New Roman" pitchFamily="18" charset="0"/>
                <a:sym typeface="Symbol"/>
              </a:rPr>
              <a:t>Successful lawyers and linguists are always rich </a:t>
            </a:r>
          </a:p>
          <a:p>
            <a:pPr marL="228600" indent="0">
              <a:buNone/>
            </a:pPr>
            <a:r>
              <a:rPr lang="en-US" sz="2800" dirty="0" smtClean="0">
                <a:latin typeface="Times" pitchFamily="18" charset="0"/>
                <a:cs typeface="Times New Roman" pitchFamily="18" charset="0"/>
                <a:sym typeface="Symbol"/>
              </a:rPr>
              <a:t>a. [Successful lawyers] </a:t>
            </a:r>
            <a:r>
              <a:rPr lang="en-US" sz="2800" dirty="0">
                <a:latin typeface="Times" pitchFamily="18" charset="0"/>
                <a:cs typeface="Times New Roman" pitchFamily="18" charset="0"/>
                <a:sym typeface="Symbol"/>
              </a:rPr>
              <a:t>and </a:t>
            </a:r>
            <a:r>
              <a:rPr lang="en-US" sz="2800" dirty="0" smtClean="0">
                <a:latin typeface="Times" pitchFamily="18" charset="0"/>
                <a:cs typeface="Times New Roman" pitchFamily="18" charset="0"/>
                <a:sym typeface="Symbol"/>
              </a:rPr>
              <a:t>linguists are </a:t>
            </a:r>
            <a:r>
              <a:rPr lang="en-US" sz="2800" dirty="0">
                <a:latin typeface="Times" pitchFamily="18" charset="0"/>
                <a:cs typeface="Times New Roman" pitchFamily="18" charset="0"/>
                <a:sym typeface="Symbol"/>
              </a:rPr>
              <a:t>always rich </a:t>
            </a:r>
          </a:p>
          <a:p>
            <a:pPr marL="228600" indent="0">
              <a:buNone/>
            </a:pPr>
            <a:r>
              <a:rPr lang="en-US" sz="2800" dirty="0" smtClean="0">
                <a:latin typeface="Times" pitchFamily="18" charset="0"/>
                <a:cs typeface="Times New Roman" pitchFamily="18" charset="0"/>
                <a:sym typeface="Symbol"/>
              </a:rPr>
              <a:t>b. Successful [lawyers </a:t>
            </a:r>
            <a:r>
              <a:rPr lang="en-US" sz="2800" dirty="0">
                <a:latin typeface="Times" pitchFamily="18" charset="0"/>
                <a:cs typeface="Times New Roman" pitchFamily="18" charset="0"/>
                <a:sym typeface="Symbol"/>
              </a:rPr>
              <a:t>and </a:t>
            </a:r>
            <a:r>
              <a:rPr lang="en-US" sz="2800" dirty="0" smtClean="0">
                <a:latin typeface="Times" pitchFamily="18" charset="0"/>
                <a:cs typeface="Times New Roman" pitchFamily="18" charset="0"/>
                <a:sym typeface="Symbol"/>
              </a:rPr>
              <a:t>linguists] </a:t>
            </a:r>
            <a:r>
              <a:rPr lang="en-US" sz="2800" dirty="0">
                <a:latin typeface="Times" pitchFamily="18" charset="0"/>
                <a:cs typeface="Times New Roman" pitchFamily="18" charset="0"/>
                <a:sym typeface="Symbol"/>
              </a:rPr>
              <a:t>are always rich </a:t>
            </a:r>
          </a:p>
          <a:p>
            <a:pPr marL="228600" indent="0">
              <a:buNone/>
            </a:pPr>
            <a:endParaRPr lang="en-US" sz="2800" dirty="0">
              <a:latin typeface="Times" pitchFamily="18" charset="0"/>
              <a:cs typeface="Times New Roman" pitchFamily="18" charset="0"/>
              <a:sym typeface="Symbol"/>
            </a:endParaRPr>
          </a:p>
        </p:txBody>
      </p:sp>
    </p:spTree>
    <p:extLst>
      <p:ext uri="{BB962C8B-B14F-4D97-AF65-F5344CB8AC3E}">
        <p14:creationId xmlns:p14="http://schemas.microsoft.com/office/powerpoint/2010/main" val="2599380334"/>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Accommodation</a:t>
            </a:r>
            <a:endParaRPr lang="en-US" sz="3200" b="1" i="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77200" cy="4800600"/>
          </a:xfrm>
          <a:solidFill>
            <a:schemeClr val="bg1"/>
          </a:solidFill>
        </p:spPr>
        <p:txBody>
          <a:bodyPr>
            <a:normAutofit/>
          </a:bodyPr>
          <a:lstStyle/>
          <a:p>
            <a:pPr marL="3175" indent="0">
              <a:buNone/>
            </a:pPr>
            <a:r>
              <a:rPr lang="en-US" sz="2800" dirty="0" smtClean="0">
                <a:latin typeface="Times" pitchFamily="18" charset="0"/>
                <a:cs typeface="Times New Roman" pitchFamily="18" charset="0"/>
                <a:sym typeface="Symbol"/>
              </a:rPr>
              <a:t>We use a similar process to choose the meaning of ambiguous sentences.</a:t>
            </a:r>
          </a:p>
          <a:p>
            <a:pPr marL="3175" indent="0">
              <a:buNone/>
            </a:pPr>
            <a:endParaRPr lang="en-US" sz="2800" dirty="0">
              <a:latin typeface="Times" pitchFamily="18" charset="0"/>
              <a:cs typeface="Times New Roman" pitchFamily="18" charset="0"/>
              <a:sym typeface="Symbol"/>
            </a:endParaRPr>
          </a:p>
          <a:p>
            <a:pPr marL="228600" indent="0">
              <a:buNone/>
            </a:pPr>
            <a:r>
              <a:rPr lang="en-US" sz="2800" b="1" dirty="0" smtClean="0">
                <a:latin typeface="Times" pitchFamily="18" charset="0"/>
                <a:cs typeface="Times New Roman" pitchFamily="18" charset="0"/>
                <a:sym typeface="Symbol"/>
              </a:rPr>
              <a:t>Successful lawyers and linguists are always rich </a:t>
            </a:r>
          </a:p>
          <a:p>
            <a:pPr marL="228600" indent="0">
              <a:buNone/>
            </a:pPr>
            <a:r>
              <a:rPr lang="en-US" sz="2800" dirty="0" smtClean="0">
                <a:latin typeface="Times" pitchFamily="18" charset="0"/>
                <a:cs typeface="Times New Roman" pitchFamily="18" charset="0"/>
                <a:sym typeface="Symbol"/>
              </a:rPr>
              <a:t>a. [Successful lawyers] </a:t>
            </a:r>
            <a:r>
              <a:rPr lang="en-US" sz="2800" dirty="0">
                <a:latin typeface="Times" pitchFamily="18" charset="0"/>
                <a:cs typeface="Times New Roman" pitchFamily="18" charset="0"/>
                <a:sym typeface="Symbol"/>
              </a:rPr>
              <a:t>and </a:t>
            </a:r>
            <a:r>
              <a:rPr lang="en-US" sz="2800" dirty="0" smtClean="0">
                <a:latin typeface="Times" pitchFamily="18" charset="0"/>
                <a:cs typeface="Times New Roman" pitchFamily="18" charset="0"/>
                <a:sym typeface="Symbol"/>
              </a:rPr>
              <a:t>linguists are </a:t>
            </a:r>
            <a:r>
              <a:rPr lang="en-US" sz="2800" dirty="0">
                <a:latin typeface="Times" pitchFamily="18" charset="0"/>
                <a:cs typeface="Times New Roman" pitchFamily="18" charset="0"/>
                <a:sym typeface="Symbol"/>
              </a:rPr>
              <a:t>always rich </a:t>
            </a:r>
          </a:p>
          <a:p>
            <a:pPr marL="228600" indent="0">
              <a:buNone/>
            </a:pPr>
            <a:r>
              <a:rPr lang="en-US" sz="2800" dirty="0" smtClean="0">
                <a:latin typeface="Times" pitchFamily="18" charset="0"/>
                <a:cs typeface="Times New Roman" pitchFamily="18" charset="0"/>
                <a:sym typeface="Symbol"/>
              </a:rPr>
              <a:t>b. Successful [lawyers </a:t>
            </a:r>
            <a:r>
              <a:rPr lang="en-US" sz="2800" dirty="0">
                <a:latin typeface="Times" pitchFamily="18" charset="0"/>
                <a:cs typeface="Times New Roman" pitchFamily="18" charset="0"/>
                <a:sym typeface="Symbol"/>
              </a:rPr>
              <a:t>and </a:t>
            </a:r>
            <a:r>
              <a:rPr lang="en-US" sz="2800" dirty="0" smtClean="0">
                <a:latin typeface="Times" pitchFamily="18" charset="0"/>
                <a:cs typeface="Times New Roman" pitchFamily="18" charset="0"/>
                <a:sym typeface="Symbol"/>
              </a:rPr>
              <a:t>linguists] </a:t>
            </a:r>
            <a:r>
              <a:rPr lang="en-US" sz="2800" dirty="0">
                <a:latin typeface="Times" pitchFamily="18" charset="0"/>
                <a:cs typeface="Times New Roman" pitchFamily="18" charset="0"/>
                <a:sym typeface="Symbol"/>
              </a:rPr>
              <a:t>are always rich </a:t>
            </a:r>
          </a:p>
          <a:p>
            <a:pPr marL="228600" indent="0">
              <a:buNone/>
            </a:pPr>
            <a:endParaRPr lang="en-US" sz="2800" dirty="0" smtClean="0">
              <a:latin typeface="Times" pitchFamily="18" charset="0"/>
              <a:cs typeface="Times New Roman" pitchFamily="18" charset="0"/>
              <a:sym typeface="Symbol"/>
            </a:endParaRPr>
          </a:p>
          <a:p>
            <a:pPr marL="3175" indent="0">
              <a:buNone/>
            </a:pPr>
            <a:r>
              <a:rPr lang="en-US" sz="2800" dirty="0" smtClean="0">
                <a:latin typeface="Times" pitchFamily="18" charset="0"/>
                <a:cs typeface="Times New Roman" pitchFamily="18" charset="0"/>
                <a:sym typeface="Symbol"/>
              </a:rPr>
              <a:t>Since (a) is obviously false, you’ll normally conclude that I meant (b). </a:t>
            </a:r>
            <a:endParaRPr lang="en-US" sz="2800" dirty="0">
              <a:latin typeface="Times" pitchFamily="18" charset="0"/>
              <a:cs typeface="Times New Roman" pitchFamily="18" charset="0"/>
              <a:sym typeface="Symbol"/>
            </a:endParaRPr>
          </a:p>
        </p:txBody>
      </p:sp>
    </p:spTree>
    <p:extLst>
      <p:ext uri="{BB962C8B-B14F-4D97-AF65-F5344CB8AC3E}">
        <p14:creationId xmlns:p14="http://schemas.microsoft.com/office/powerpoint/2010/main" val="39777818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47800"/>
            <a:ext cx="7924800" cy="4876800"/>
          </a:xfrm>
        </p:spPr>
        <p:txBody>
          <a:bodyPr>
            <a:normAutofit/>
          </a:bodyPr>
          <a:lstStyle/>
          <a:p>
            <a:pPr marL="0" indent="0">
              <a:buNone/>
            </a:pPr>
            <a:r>
              <a:rPr lang="en-US" sz="2800" dirty="0">
                <a:latin typeface="Times New Roman" pitchFamily="18" charset="0"/>
                <a:cs typeface="Times New Roman" pitchFamily="18" charset="0"/>
              </a:rPr>
              <a:t>How can we specify the meanings of infinitely many sentences in natural language? </a:t>
            </a:r>
            <a:endParaRPr lang="en-US" sz="2800" dirty="0" smtClean="0">
              <a:latin typeface="Times New Roman" pitchFamily="18" charset="0"/>
              <a:cs typeface="Times New Roman" pitchFamily="18" charset="0"/>
            </a:endParaRPr>
          </a:p>
          <a:p>
            <a:pPr marL="514350" indent="-514350"/>
            <a:endParaRPr lang="en-US" sz="1700" i="1" dirty="0" smtClean="0">
              <a:solidFill>
                <a:srgbClr val="0000FF"/>
              </a:solidFill>
              <a:latin typeface="Times" pitchFamily="18" charset="0"/>
            </a:endParaRPr>
          </a:p>
          <a:p>
            <a:pPr marL="228600" indent="0">
              <a:buNone/>
            </a:pPr>
            <a:r>
              <a:rPr lang="en-US" sz="2800" b="1" dirty="0" smtClean="0">
                <a:latin typeface="Times New Roman" pitchFamily="18" charset="0"/>
                <a:cs typeface="Times New Roman" pitchFamily="18" charset="0"/>
              </a:rPr>
              <a:t>The scary lion devoured the mushroom pizza that I ordered last night</a:t>
            </a:r>
            <a:endParaRPr lang="en-US" sz="2800" b="1" dirty="0">
              <a:latin typeface="Times New Roman" pitchFamily="18" charset="0"/>
              <a:ea typeface="Tahoma" pitchFamily="34" charset="0"/>
              <a:cs typeface="Times New Roman" pitchFamily="18" charset="0"/>
            </a:endParaRPr>
          </a:p>
        </p:txBody>
      </p:sp>
      <p:sp>
        <p:nvSpPr>
          <p:cNvPr id="4" name="Title 3"/>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Building a semantic system</a:t>
            </a:r>
            <a:endParaRPr lang="en-US" sz="3200" b="1" dirty="0">
              <a:solidFill>
                <a:srgbClr val="0000FF"/>
              </a:solidFill>
            </a:endParaRPr>
          </a:p>
        </p:txBody>
      </p:sp>
    </p:spTree>
    <p:extLst>
      <p:ext uri="{BB962C8B-B14F-4D97-AF65-F5344CB8AC3E}">
        <p14:creationId xmlns:p14="http://schemas.microsoft.com/office/powerpoint/2010/main" val="761629334"/>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Accommodation</a:t>
            </a:r>
            <a:endParaRPr lang="en-US" sz="3200" b="1" i="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01000" cy="4800600"/>
          </a:xfrm>
          <a:solidFill>
            <a:schemeClr val="bg1"/>
          </a:solidFill>
        </p:spPr>
        <p:txBody>
          <a:bodyPr>
            <a:normAutofit/>
          </a:bodyPr>
          <a:lstStyle/>
          <a:p>
            <a:pPr marL="3175" indent="0">
              <a:buNone/>
            </a:pPr>
            <a:r>
              <a:rPr lang="en-US" sz="2800" dirty="0" smtClean="0">
                <a:latin typeface="Times" pitchFamily="18" charset="0"/>
                <a:cs typeface="Times New Roman" pitchFamily="18" charset="0"/>
                <a:sym typeface="Symbol"/>
              </a:rPr>
              <a:t>Sometimes we can’t accommodate a presupposition. </a:t>
            </a:r>
          </a:p>
          <a:p>
            <a:pPr marL="3175" indent="0">
              <a:buNone/>
            </a:pPr>
            <a:endParaRPr lang="en-US" sz="1600" dirty="0">
              <a:latin typeface="Times" pitchFamily="18" charset="0"/>
              <a:cs typeface="Times New Roman" pitchFamily="18" charset="0"/>
              <a:sym typeface="Symbol"/>
            </a:endParaRPr>
          </a:p>
          <a:p>
            <a:pPr marL="228600" indent="0">
              <a:buNone/>
            </a:pPr>
            <a:r>
              <a:rPr lang="en-US" sz="2800" b="1" dirty="0" smtClean="0">
                <a:latin typeface="Times" pitchFamily="18" charset="0"/>
                <a:cs typeface="Times New Roman" pitchFamily="18" charset="0"/>
                <a:sym typeface="Symbol"/>
              </a:rPr>
              <a:t>I forgot to feed the cat this morning! </a:t>
            </a:r>
          </a:p>
          <a:p>
            <a:pPr marL="228600" indent="0">
              <a:buNone/>
            </a:pPr>
            <a:r>
              <a:rPr lang="en-US" sz="2800" b="1" dirty="0" smtClean="0">
                <a:latin typeface="Times" pitchFamily="18" charset="0"/>
                <a:cs typeface="Times New Roman" pitchFamily="18" charset="0"/>
                <a:sym typeface="Symbol"/>
              </a:rPr>
              <a:t>I forgot to feed the giraffe this morning! </a:t>
            </a:r>
            <a:endParaRPr lang="en-US" sz="2800" dirty="0">
              <a:latin typeface="Times" pitchFamily="18" charset="0"/>
              <a:cs typeface="Times New Roman" pitchFamily="18" charset="0"/>
              <a:sym typeface="Symbol"/>
            </a:endParaRPr>
          </a:p>
        </p:txBody>
      </p:sp>
    </p:spTree>
    <p:extLst>
      <p:ext uri="{BB962C8B-B14F-4D97-AF65-F5344CB8AC3E}">
        <p14:creationId xmlns:p14="http://schemas.microsoft.com/office/powerpoint/2010/main" val="2653955049"/>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Accommodation</a:t>
            </a:r>
            <a:endParaRPr lang="en-US" sz="3200" b="1" i="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01000" cy="4800600"/>
          </a:xfrm>
          <a:solidFill>
            <a:schemeClr val="bg1"/>
          </a:solidFill>
        </p:spPr>
        <p:txBody>
          <a:bodyPr>
            <a:normAutofit/>
          </a:bodyPr>
          <a:lstStyle/>
          <a:p>
            <a:pPr marL="3175" indent="0">
              <a:buNone/>
            </a:pPr>
            <a:r>
              <a:rPr lang="en-US" sz="2800" dirty="0" smtClean="0">
                <a:latin typeface="Times" pitchFamily="18" charset="0"/>
                <a:cs typeface="Times New Roman" pitchFamily="18" charset="0"/>
                <a:sym typeface="Symbol"/>
              </a:rPr>
              <a:t>Sometimes we can’t accommodate a presupposition. </a:t>
            </a:r>
          </a:p>
          <a:p>
            <a:pPr marL="3175" indent="0">
              <a:buNone/>
            </a:pPr>
            <a:endParaRPr lang="en-US" sz="1600" dirty="0">
              <a:latin typeface="Times" pitchFamily="18" charset="0"/>
              <a:cs typeface="Times New Roman" pitchFamily="18" charset="0"/>
              <a:sym typeface="Symbol"/>
            </a:endParaRPr>
          </a:p>
          <a:p>
            <a:pPr marL="228600" indent="0">
              <a:buNone/>
            </a:pPr>
            <a:r>
              <a:rPr lang="en-US" sz="2800" b="1" dirty="0" smtClean="0">
                <a:latin typeface="Times" pitchFamily="18" charset="0"/>
                <a:cs typeface="Times New Roman" pitchFamily="18" charset="0"/>
                <a:sym typeface="Symbol"/>
              </a:rPr>
              <a:t>I forgot to feed the cat this morning! </a:t>
            </a:r>
          </a:p>
          <a:p>
            <a:pPr marL="228600" indent="0">
              <a:buNone/>
            </a:pPr>
            <a:r>
              <a:rPr lang="en-US" sz="2800" b="1" dirty="0" smtClean="0">
                <a:latin typeface="Times" pitchFamily="18" charset="0"/>
                <a:cs typeface="Times New Roman" pitchFamily="18" charset="0"/>
                <a:sym typeface="Symbol"/>
              </a:rPr>
              <a:t>I forgot to feed the giraffe this morning! </a:t>
            </a:r>
          </a:p>
          <a:p>
            <a:pPr marL="228600" indent="0">
              <a:buNone/>
            </a:pPr>
            <a:endParaRPr lang="en-US" sz="2800" b="1" dirty="0">
              <a:latin typeface="Times" pitchFamily="18" charset="0"/>
              <a:cs typeface="Times New Roman" pitchFamily="18" charset="0"/>
              <a:sym typeface="Symbol"/>
            </a:endParaRPr>
          </a:p>
          <a:p>
            <a:pPr marL="228600" indent="0">
              <a:buNone/>
            </a:pPr>
            <a:r>
              <a:rPr lang="en-US" sz="2800" b="1" dirty="0" smtClean="0">
                <a:latin typeface="Times" pitchFamily="18" charset="0"/>
                <a:cs typeface="Times New Roman" pitchFamily="18" charset="0"/>
                <a:sym typeface="Symbol"/>
              </a:rPr>
              <a:t>The TA for 24.900 is </a:t>
            </a:r>
            <a:r>
              <a:rPr lang="en-US" sz="2800" b="1" smtClean="0">
                <a:latin typeface="Times" pitchFamily="18" charset="0"/>
                <a:cs typeface="Times New Roman" pitchFamily="18" charset="0"/>
                <a:sym typeface="Symbol"/>
              </a:rPr>
              <a:t>from Indiana.</a:t>
            </a:r>
            <a:endParaRPr lang="en-US" sz="2800" b="1" dirty="0" smtClean="0">
              <a:latin typeface="Times" pitchFamily="18" charset="0"/>
              <a:cs typeface="Times New Roman" pitchFamily="18" charset="0"/>
              <a:sym typeface="Symbol"/>
            </a:endParaRPr>
          </a:p>
          <a:p>
            <a:pPr marL="228600" indent="0">
              <a:buNone/>
            </a:pPr>
            <a:r>
              <a:rPr lang="en-US" sz="2800" dirty="0" smtClean="0">
                <a:latin typeface="Times" pitchFamily="18" charset="0"/>
                <a:cs typeface="Times New Roman" pitchFamily="18" charset="0"/>
                <a:sym typeface="Symbol"/>
              </a:rPr>
              <a:t> Uniqueness is violated! </a:t>
            </a:r>
          </a:p>
          <a:p>
            <a:pPr marL="228600" indent="0">
              <a:buNone/>
            </a:pPr>
            <a:endParaRPr lang="en-US" sz="2000" b="1" dirty="0" smtClean="0">
              <a:latin typeface="Times" pitchFamily="18" charset="0"/>
              <a:cs typeface="Times New Roman" pitchFamily="18" charset="0"/>
              <a:sym typeface="Symbol"/>
            </a:endParaRPr>
          </a:p>
          <a:p>
            <a:pPr marL="228600" indent="0">
              <a:buNone/>
            </a:pPr>
            <a:r>
              <a:rPr lang="en-US" sz="2800" b="1" dirty="0" smtClean="0">
                <a:latin typeface="Times" pitchFamily="18" charset="0"/>
                <a:cs typeface="Times New Roman" pitchFamily="18" charset="0"/>
                <a:sym typeface="Symbol"/>
              </a:rPr>
              <a:t>The king of France is bald</a:t>
            </a:r>
          </a:p>
          <a:p>
            <a:pPr marL="228600" indent="0">
              <a:buNone/>
            </a:pPr>
            <a:r>
              <a:rPr lang="en-US" sz="2800" dirty="0" smtClean="0">
                <a:latin typeface="Times" pitchFamily="18" charset="0"/>
                <a:cs typeface="Times New Roman" pitchFamily="18" charset="0"/>
                <a:sym typeface="Symbol"/>
              </a:rPr>
              <a:t> Existence is violated! </a:t>
            </a:r>
            <a:endParaRPr lang="en-US" sz="2800" dirty="0">
              <a:latin typeface="Times" pitchFamily="18" charset="0"/>
              <a:cs typeface="Times New Roman" pitchFamily="18" charset="0"/>
              <a:sym typeface="Symbol"/>
            </a:endParaRPr>
          </a:p>
        </p:txBody>
      </p:sp>
    </p:spTree>
    <p:extLst>
      <p:ext uri="{BB962C8B-B14F-4D97-AF65-F5344CB8AC3E}">
        <p14:creationId xmlns:p14="http://schemas.microsoft.com/office/powerpoint/2010/main" val="362869758"/>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Conclusion</a:t>
            </a:r>
            <a:endParaRPr lang="en-US" sz="3200" dirty="0"/>
          </a:p>
        </p:txBody>
      </p:sp>
      <p:sp>
        <p:nvSpPr>
          <p:cNvPr id="3" name="Content Placeholder 2"/>
          <p:cNvSpPr>
            <a:spLocks noGrp="1"/>
          </p:cNvSpPr>
          <p:nvPr>
            <p:ph idx="1"/>
          </p:nvPr>
        </p:nvSpPr>
        <p:spPr/>
        <p:txBody>
          <a:bodyPr>
            <a:normAutofit/>
          </a:bodyPr>
          <a:lstStyle/>
          <a:p>
            <a:pPr marL="225425" indent="0">
              <a:buNone/>
            </a:pPr>
            <a:r>
              <a:rPr lang="en-US" sz="2800" b="1" dirty="0" smtClean="0">
                <a:latin typeface="Times" pitchFamily="18" charset="0"/>
                <a:cs typeface="Times New Roman" pitchFamily="18" charset="0"/>
                <a:sym typeface="Symbol"/>
              </a:rPr>
              <a:t>The king of France is bald</a:t>
            </a:r>
            <a:endParaRPr lang="en-US" sz="2800" dirty="0" smtClean="0">
              <a:latin typeface="Times" pitchFamily="18" charset="0"/>
              <a:cs typeface="Times New Roman" pitchFamily="18" charset="0"/>
              <a:sym typeface="Symbol"/>
            </a:endParaRPr>
          </a:p>
          <a:p>
            <a:pPr marL="0" indent="0">
              <a:buNone/>
            </a:pPr>
            <a:endParaRPr lang="en-US" sz="2800" b="1" dirty="0" smtClean="0">
              <a:latin typeface="Times New Roman" pitchFamily="18" charset="0"/>
              <a:cs typeface="Times New Roman" pitchFamily="18" charset="0"/>
            </a:endParaRPr>
          </a:p>
          <a:p>
            <a:pPr marL="0" indent="0">
              <a:buNone/>
            </a:pPr>
            <a:r>
              <a:rPr lang="en-US" sz="2800" b="1" dirty="0" smtClean="0">
                <a:latin typeface="Times New Roman" pitchFamily="18" charset="0"/>
                <a:cs typeface="Times New Roman" pitchFamily="18" charset="0"/>
              </a:rPr>
              <a:t>Modeling using sets</a:t>
            </a:r>
            <a:r>
              <a:rPr lang="en-US" sz="2800" dirty="0" smtClean="0">
                <a:latin typeface="Times New Roman" pitchFamily="18" charset="0"/>
                <a:cs typeface="Times New Roman" pitchFamily="18" charset="0"/>
              </a:rPr>
              <a:t>: We defined </a:t>
            </a:r>
            <a:r>
              <a:rPr lang="en-US" sz="2800" i="1" dirty="0" smtClean="0">
                <a:latin typeface="Times New Roman" pitchFamily="18" charset="0"/>
                <a:cs typeface="Times New Roman" pitchFamily="18" charset="0"/>
              </a:rPr>
              <a:t>intransitive verbs</a:t>
            </a:r>
            <a:r>
              <a:rPr lang="en-US" sz="2800" dirty="0" smtClean="0">
                <a:latin typeface="Times New Roman" pitchFamily="18" charset="0"/>
                <a:cs typeface="Times New Roman" pitchFamily="18" charset="0"/>
              </a:rPr>
              <a:t>, </a:t>
            </a:r>
            <a:r>
              <a:rPr lang="en-US" sz="2800" i="1" dirty="0" smtClean="0">
                <a:latin typeface="Times New Roman" pitchFamily="18" charset="0"/>
                <a:cs typeface="Times New Roman" pitchFamily="18" charset="0"/>
              </a:rPr>
              <a:t>nouns</a:t>
            </a:r>
            <a:r>
              <a:rPr lang="en-US" sz="2800" dirty="0" smtClean="0">
                <a:latin typeface="Times New Roman" pitchFamily="18" charset="0"/>
                <a:cs typeface="Times New Roman" pitchFamily="18" charset="0"/>
              </a:rPr>
              <a:t> and </a:t>
            </a:r>
            <a:r>
              <a:rPr lang="en-US" sz="2800" i="1" dirty="0" smtClean="0">
                <a:latin typeface="Times New Roman" pitchFamily="18" charset="0"/>
                <a:cs typeface="Times New Roman" pitchFamily="18" charset="0"/>
              </a:rPr>
              <a:t>adjectives</a:t>
            </a:r>
            <a:r>
              <a:rPr lang="en-US" sz="2800" dirty="0" smtClean="0">
                <a:latin typeface="Times New Roman" pitchFamily="18" charset="0"/>
                <a:cs typeface="Times New Roman" pitchFamily="18" charset="0"/>
              </a:rPr>
              <a:t> as sets of individuals. </a:t>
            </a:r>
          </a:p>
          <a:p>
            <a:pPr marL="0" indent="0">
              <a:buNone/>
            </a:pPr>
            <a:endParaRPr lang="en-US" sz="2800" b="1" dirty="0" smtClean="0">
              <a:latin typeface="Times New Roman" pitchFamily="18" charset="0"/>
              <a:cs typeface="Times New Roman" pitchFamily="18" charset="0"/>
            </a:endParaRPr>
          </a:p>
          <a:p>
            <a:pPr marL="0" indent="0">
              <a:buNone/>
            </a:pPr>
            <a:endParaRPr lang="en-US" sz="2800" b="1" dirty="0" smtClean="0">
              <a:latin typeface="Times New Roman" pitchFamily="18" charset="0"/>
              <a:cs typeface="Times New Roman" pitchFamily="18" charset="0"/>
            </a:endParaRPr>
          </a:p>
          <a:p>
            <a:pPr marL="0" indent="0">
              <a:buNone/>
            </a:pPr>
            <a:endParaRPr lang="en-US" sz="2800" dirty="0" smtClean="0">
              <a:latin typeface="Times New Roman" pitchFamily="18" charset="0"/>
              <a:cs typeface="Times New Roman" pitchFamily="18" charset="0"/>
            </a:endParaRPr>
          </a:p>
          <a:p>
            <a:pPr marL="0" indent="0">
              <a:buNone/>
            </a:pPr>
            <a:endParaRPr lang="en-US" sz="2800" dirty="0">
              <a:latin typeface="Times New Roman" pitchFamily="18" charset="0"/>
              <a:cs typeface="Times New Roman" pitchFamily="18" charset="0"/>
            </a:endParaRPr>
          </a:p>
        </p:txBody>
      </p:sp>
      <p:cxnSp>
        <p:nvCxnSpPr>
          <p:cNvPr id="5" name="Straight Connector 4"/>
          <p:cNvCxnSpPr/>
          <p:nvPr/>
        </p:nvCxnSpPr>
        <p:spPr>
          <a:xfrm flipV="1">
            <a:off x="3352800" y="4531119"/>
            <a:ext cx="990600" cy="533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4343400" y="4531119"/>
            <a:ext cx="1135380" cy="6248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Rectangle 1"/>
          <p:cNvSpPr>
            <a:spLocks noChangeArrowheads="1"/>
          </p:cNvSpPr>
          <p:nvPr/>
        </p:nvSpPr>
        <p:spPr bwMode="auto">
          <a:xfrm>
            <a:off x="4191000" y="4077669"/>
            <a:ext cx="6858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smtClean="0">
                <a:latin typeface="Times" pitchFamily="18" charset="0"/>
                <a:sym typeface="Webdings"/>
              </a:rPr>
              <a:t>IP</a:t>
            </a:r>
            <a:endParaRPr kumimoji="0" lang="en-US" sz="2400" b="0" i="0" u="none" strike="noStrike" cap="none" normalizeH="0" baseline="0" dirty="0" smtClean="0">
              <a:ln>
                <a:noFill/>
              </a:ln>
              <a:effectLst/>
              <a:latin typeface="Calibri" pitchFamily="34" charset="0"/>
              <a:ea typeface="Calibri" pitchFamily="34" charset="0"/>
              <a:cs typeface="Arial" pitchFamily="34" charset="0"/>
              <a:sym typeface="Webdings" pitchFamily="18" charset="2"/>
            </a:endParaRPr>
          </a:p>
        </p:txBody>
      </p:sp>
      <p:sp>
        <p:nvSpPr>
          <p:cNvPr id="8" name="Rectangle 1"/>
          <p:cNvSpPr>
            <a:spLocks noChangeArrowheads="1"/>
          </p:cNvSpPr>
          <p:nvPr/>
        </p:nvSpPr>
        <p:spPr bwMode="auto">
          <a:xfrm>
            <a:off x="3048000" y="5075294"/>
            <a:ext cx="29718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smtClean="0">
                <a:latin typeface="Times" pitchFamily="18" charset="0"/>
                <a:sym typeface="Webdings"/>
              </a:rPr>
              <a:t>NP </a:t>
            </a:r>
            <a:endParaRPr kumimoji="0" lang="en-US" sz="2400" b="0" i="0" u="none" strike="noStrike" cap="none" normalizeH="0" baseline="0" dirty="0" smtClean="0">
              <a:ln>
                <a:noFill/>
              </a:ln>
              <a:effectLst/>
              <a:latin typeface="Calibri" pitchFamily="34" charset="0"/>
              <a:ea typeface="Calibri" pitchFamily="34" charset="0"/>
              <a:cs typeface="Arial" pitchFamily="34" charset="0"/>
              <a:sym typeface="Webdings" pitchFamily="18" charset="2"/>
            </a:endParaRPr>
          </a:p>
        </p:txBody>
      </p:sp>
      <p:sp>
        <p:nvSpPr>
          <p:cNvPr id="10" name="Rectangle 1"/>
          <p:cNvSpPr>
            <a:spLocks noChangeArrowheads="1"/>
          </p:cNvSpPr>
          <p:nvPr/>
        </p:nvSpPr>
        <p:spPr bwMode="auto">
          <a:xfrm>
            <a:off x="4857750" y="4382469"/>
            <a:ext cx="6858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smtClean="0">
                <a:latin typeface="Times" pitchFamily="18" charset="0"/>
                <a:sym typeface="Webdings"/>
              </a:rPr>
              <a:t>I’</a:t>
            </a:r>
            <a:endParaRPr kumimoji="0" lang="en-US" sz="2400" b="0" i="0" u="none" strike="noStrike" cap="none" normalizeH="0" baseline="0" dirty="0" smtClean="0">
              <a:ln>
                <a:noFill/>
              </a:ln>
              <a:effectLst/>
              <a:latin typeface="Calibri" pitchFamily="34" charset="0"/>
              <a:ea typeface="Calibri" pitchFamily="34" charset="0"/>
              <a:cs typeface="Arial" pitchFamily="34" charset="0"/>
              <a:sym typeface="Webdings" pitchFamily="18" charset="2"/>
            </a:endParaRPr>
          </a:p>
        </p:txBody>
      </p:sp>
      <p:sp>
        <p:nvSpPr>
          <p:cNvPr id="11" name="Isosceles Triangle 10"/>
          <p:cNvSpPr/>
          <p:nvPr/>
        </p:nvSpPr>
        <p:spPr>
          <a:xfrm>
            <a:off x="4248150" y="4839669"/>
            <a:ext cx="1238250" cy="345132"/>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
          <p:cNvSpPr>
            <a:spLocks noChangeArrowheads="1"/>
          </p:cNvSpPr>
          <p:nvPr/>
        </p:nvSpPr>
        <p:spPr bwMode="auto">
          <a:xfrm>
            <a:off x="4400550" y="5194653"/>
            <a:ext cx="1143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smtClean="0">
                <a:solidFill>
                  <a:srgbClr val="0000FF"/>
                </a:solidFill>
                <a:latin typeface="Times" pitchFamily="18" charset="0"/>
                <a:sym typeface="Webdings"/>
              </a:rPr>
              <a:t>is bald</a:t>
            </a:r>
            <a:endParaRPr kumimoji="0" lang="en-US" sz="2400" b="0" i="0" u="none" strike="noStrike" cap="none" normalizeH="0" baseline="0" dirty="0" smtClean="0">
              <a:ln>
                <a:noFill/>
              </a:ln>
              <a:solidFill>
                <a:srgbClr val="0000FF"/>
              </a:solidFill>
              <a:effectLst/>
              <a:latin typeface="Calibri" pitchFamily="34" charset="0"/>
              <a:ea typeface="Calibri" pitchFamily="34" charset="0"/>
              <a:cs typeface="Arial" pitchFamily="34" charset="0"/>
              <a:sym typeface="Webdings" pitchFamily="18" charset="2"/>
            </a:endParaRPr>
          </a:p>
        </p:txBody>
      </p:sp>
      <p:pic>
        <p:nvPicPr>
          <p:cNvPr id="1027" name="Picture 3" descr="C:\Users\Hadas desktop\AppData\Local\Microsoft\Windows\Temporary Internet Files\Content.IE5\YPQ6O6Z7\MC900237940[1].wmf"/>
          <p:cNvPicPr>
            <a:picLocks noChangeAspect="1" noChangeArrowheads="1"/>
          </p:cNvPicPr>
          <p:nvPr/>
        </p:nvPicPr>
        <p:blipFill>
          <a:blip r:embed="rId2" cstate="print"/>
          <a:srcRect/>
          <a:stretch>
            <a:fillRect/>
          </a:stretch>
        </p:blipFill>
        <p:spPr bwMode="auto">
          <a:xfrm>
            <a:off x="3124200" y="5525469"/>
            <a:ext cx="483700" cy="341931"/>
          </a:xfrm>
          <a:prstGeom prst="rect">
            <a:avLst/>
          </a:prstGeom>
          <a:noFill/>
        </p:spPr>
      </p:pic>
    </p:spTree>
    <p:extLst>
      <p:ext uri="{BB962C8B-B14F-4D97-AF65-F5344CB8AC3E}">
        <p14:creationId xmlns:p14="http://schemas.microsoft.com/office/powerpoint/2010/main" val="1837518529"/>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Conclusion</a:t>
            </a:r>
            <a:endParaRPr lang="en-US" sz="3200" dirty="0"/>
          </a:p>
        </p:txBody>
      </p:sp>
      <p:sp>
        <p:nvSpPr>
          <p:cNvPr id="3" name="Content Placeholder 2"/>
          <p:cNvSpPr>
            <a:spLocks noGrp="1"/>
          </p:cNvSpPr>
          <p:nvPr>
            <p:ph idx="1"/>
          </p:nvPr>
        </p:nvSpPr>
        <p:spPr/>
        <p:txBody>
          <a:bodyPr>
            <a:normAutofit/>
          </a:bodyPr>
          <a:lstStyle/>
          <a:p>
            <a:pPr marL="225425" indent="0">
              <a:buNone/>
            </a:pPr>
            <a:r>
              <a:rPr lang="en-US" sz="2800" b="1" dirty="0" smtClean="0">
                <a:latin typeface="Times" pitchFamily="18" charset="0"/>
                <a:cs typeface="Times New Roman" pitchFamily="18" charset="0"/>
                <a:sym typeface="Symbol"/>
              </a:rPr>
              <a:t>The king of France is bald</a:t>
            </a:r>
            <a:endParaRPr lang="en-US" sz="2800" dirty="0" smtClean="0">
              <a:latin typeface="Times" pitchFamily="18" charset="0"/>
              <a:cs typeface="Times New Roman" pitchFamily="18" charset="0"/>
              <a:sym typeface="Symbol"/>
            </a:endParaRPr>
          </a:p>
          <a:p>
            <a:pPr marL="0" indent="0">
              <a:buNone/>
            </a:pPr>
            <a:endParaRPr lang="en-US" sz="2800" b="1" dirty="0" smtClean="0">
              <a:latin typeface="Times New Roman" pitchFamily="18" charset="0"/>
              <a:cs typeface="Times New Roman" pitchFamily="18" charset="0"/>
            </a:endParaRPr>
          </a:p>
          <a:p>
            <a:pPr marL="0" indent="0">
              <a:buNone/>
            </a:pPr>
            <a:r>
              <a:rPr lang="en-US" sz="2800" b="1" dirty="0" smtClean="0">
                <a:latin typeface="Times New Roman" pitchFamily="18" charset="0"/>
                <a:cs typeface="Times New Roman" pitchFamily="18" charset="0"/>
              </a:rPr>
              <a:t>Modeling using sets</a:t>
            </a:r>
            <a:r>
              <a:rPr lang="en-US" sz="2800" dirty="0" smtClean="0">
                <a:latin typeface="Times New Roman" pitchFamily="18" charset="0"/>
                <a:cs typeface="Times New Roman" pitchFamily="18" charset="0"/>
              </a:rPr>
              <a:t>: We defined connectives (</a:t>
            </a:r>
            <a:r>
              <a:rPr lang="en-US" sz="2800" i="1" dirty="0" smtClean="0">
                <a:latin typeface="Times New Roman" pitchFamily="18" charset="0"/>
                <a:cs typeface="Times New Roman" pitchFamily="18" charset="0"/>
              </a:rPr>
              <a:t>and</a:t>
            </a:r>
            <a:r>
              <a:rPr lang="en-US" sz="2800" dirty="0" smtClean="0">
                <a:latin typeface="Times New Roman" pitchFamily="18" charset="0"/>
                <a:cs typeface="Times New Roman" pitchFamily="18" charset="0"/>
              </a:rPr>
              <a:t>, </a:t>
            </a:r>
            <a:r>
              <a:rPr lang="en-US" sz="2800" i="1" dirty="0" smtClean="0">
                <a:latin typeface="Times New Roman" pitchFamily="18" charset="0"/>
                <a:cs typeface="Times New Roman" pitchFamily="18" charset="0"/>
              </a:rPr>
              <a:t>or</a:t>
            </a:r>
            <a:r>
              <a:rPr lang="en-US" sz="2800" dirty="0" smtClean="0">
                <a:latin typeface="Times New Roman" pitchFamily="18" charset="0"/>
                <a:cs typeface="Times New Roman" pitchFamily="18" charset="0"/>
              </a:rPr>
              <a:t>) and determiners (</a:t>
            </a:r>
            <a:r>
              <a:rPr lang="en-US" sz="2800" i="1" dirty="0" smtClean="0">
                <a:latin typeface="Times New Roman" pitchFamily="18" charset="0"/>
                <a:cs typeface="Times New Roman" pitchFamily="18" charset="0"/>
              </a:rPr>
              <a:t>some</a:t>
            </a:r>
            <a:r>
              <a:rPr lang="en-US" sz="2800" dirty="0" smtClean="0">
                <a:latin typeface="Times New Roman" pitchFamily="18" charset="0"/>
                <a:cs typeface="Times New Roman" pitchFamily="18" charset="0"/>
              </a:rPr>
              <a:t>, </a:t>
            </a:r>
            <a:r>
              <a:rPr lang="en-US" sz="2800" i="1" dirty="0" smtClean="0">
                <a:latin typeface="Times New Roman" pitchFamily="18" charset="0"/>
                <a:cs typeface="Times New Roman" pitchFamily="18" charset="0"/>
              </a:rPr>
              <a:t>every</a:t>
            </a:r>
            <a:r>
              <a:rPr lang="en-US" sz="2800" dirty="0" smtClean="0">
                <a:latin typeface="Times New Roman" pitchFamily="18" charset="0"/>
                <a:cs typeface="Times New Roman" pitchFamily="18" charset="0"/>
              </a:rPr>
              <a:t>, </a:t>
            </a:r>
            <a:r>
              <a:rPr lang="en-US" sz="2800" i="1" dirty="0" smtClean="0">
                <a:latin typeface="Times New Roman" pitchFamily="18" charset="0"/>
                <a:cs typeface="Times New Roman" pitchFamily="18" charset="0"/>
              </a:rPr>
              <a:t>no</a:t>
            </a:r>
            <a:r>
              <a:rPr lang="en-US" sz="2800" dirty="0" smtClean="0">
                <a:latin typeface="Times New Roman" pitchFamily="18" charset="0"/>
                <a:cs typeface="Times New Roman" pitchFamily="18" charset="0"/>
              </a:rPr>
              <a:t>, </a:t>
            </a:r>
            <a:r>
              <a:rPr lang="en-US" sz="2800" i="1" dirty="0" smtClean="0">
                <a:latin typeface="Times New Roman" pitchFamily="18" charset="0"/>
                <a:cs typeface="Times New Roman" pitchFamily="18" charset="0"/>
              </a:rPr>
              <a:t>three</a:t>
            </a:r>
            <a:r>
              <a:rPr lang="en-US" sz="2800" dirty="0" smtClean="0">
                <a:latin typeface="Times New Roman" pitchFamily="18" charset="0"/>
                <a:cs typeface="Times New Roman" pitchFamily="18" charset="0"/>
              </a:rPr>
              <a:t>, </a:t>
            </a:r>
            <a:r>
              <a:rPr lang="en-US" sz="2800" i="1" dirty="0" smtClean="0">
                <a:latin typeface="Times New Roman" pitchFamily="18" charset="0"/>
                <a:cs typeface="Times New Roman" pitchFamily="18" charset="0"/>
              </a:rPr>
              <a:t>more than half</a:t>
            </a:r>
            <a:r>
              <a:rPr lang="en-US" sz="2800" dirty="0" smtClean="0">
                <a:latin typeface="Times New Roman" pitchFamily="18" charset="0"/>
                <a:cs typeface="Times New Roman" pitchFamily="18" charset="0"/>
              </a:rPr>
              <a:t>) as relations between two sets.  </a:t>
            </a:r>
            <a:endParaRPr lang="en-US" sz="2800" b="1" dirty="0" smtClean="0">
              <a:latin typeface="Times New Roman" pitchFamily="18" charset="0"/>
              <a:cs typeface="Times New Roman" pitchFamily="18" charset="0"/>
            </a:endParaRPr>
          </a:p>
          <a:p>
            <a:pPr marL="0" indent="0">
              <a:buNone/>
            </a:pPr>
            <a:endParaRPr lang="en-US" sz="2800" dirty="0" smtClean="0">
              <a:latin typeface="Times New Roman" pitchFamily="18" charset="0"/>
              <a:cs typeface="Times New Roman" pitchFamily="18" charset="0"/>
            </a:endParaRPr>
          </a:p>
          <a:p>
            <a:pPr marL="0" indent="0">
              <a:buNone/>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837518529"/>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Conclusion</a:t>
            </a:r>
            <a:endParaRPr lang="en-US" sz="3200" dirty="0"/>
          </a:p>
        </p:txBody>
      </p:sp>
      <p:sp>
        <p:nvSpPr>
          <p:cNvPr id="3" name="Content Placeholder 2"/>
          <p:cNvSpPr>
            <a:spLocks noGrp="1"/>
          </p:cNvSpPr>
          <p:nvPr>
            <p:ph idx="1"/>
          </p:nvPr>
        </p:nvSpPr>
        <p:spPr/>
        <p:txBody>
          <a:bodyPr>
            <a:normAutofit/>
          </a:bodyPr>
          <a:lstStyle/>
          <a:p>
            <a:pPr marL="0" indent="0">
              <a:buNone/>
            </a:pPr>
            <a:r>
              <a:rPr lang="en-US" sz="2800" b="1" dirty="0" smtClean="0">
                <a:latin typeface="Times New Roman" pitchFamily="18" charset="0"/>
                <a:cs typeface="Times New Roman" pitchFamily="18" charset="0"/>
              </a:rPr>
              <a:t>Compositionality</a:t>
            </a:r>
            <a:r>
              <a:rPr lang="en-US" sz="2800" dirty="0" smtClean="0">
                <a:latin typeface="Times New Roman" pitchFamily="18" charset="0"/>
                <a:cs typeface="Times New Roman" pitchFamily="18" charset="0"/>
              </a:rPr>
              <a:t>: We calculated the meaning of sentences from the meaning of their parts and the syntactic structure they were in.</a:t>
            </a:r>
          </a:p>
          <a:p>
            <a:pPr marL="0" indent="0">
              <a:buNone/>
            </a:pPr>
            <a:endParaRPr lang="en-US" sz="2800" dirty="0" smtClean="0">
              <a:latin typeface="Times New Roman" pitchFamily="18" charset="0"/>
              <a:cs typeface="Times New Roman" pitchFamily="18" charset="0"/>
            </a:endParaRPr>
          </a:p>
          <a:p>
            <a:pPr marL="0" indent="0">
              <a:buNone/>
            </a:pPr>
            <a:endParaRPr lang="en-US" sz="28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837518529"/>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Conclusion</a:t>
            </a:r>
            <a:endParaRPr lang="en-US" sz="3200" dirty="0"/>
          </a:p>
        </p:txBody>
      </p:sp>
      <p:sp>
        <p:nvSpPr>
          <p:cNvPr id="3" name="Content Placeholder 2"/>
          <p:cNvSpPr>
            <a:spLocks noGrp="1"/>
          </p:cNvSpPr>
          <p:nvPr>
            <p:ph idx="1"/>
          </p:nvPr>
        </p:nvSpPr>
        <p:spPr/>
        <p:txBody>
          <a:bodyPr>
            <a:normAutofit/>
          </a:bodyPr>
          <a:lstStyle/>
          <a:p>
            <a:pPr marL="0" indent="0">
              <a:buNone/>
            </a:pPr>
            <a:r>
              <a:rPr lang="en-US" sz="2800" b="1" dirty="0" smtClean="0">
                <a:latin typeface="Times New Roman" pitchFamily="18" charset="0"/>
                <a:cs typeface="Times New Roman" pitchFamily="18" charset="0"/>
              </a:rPr>
              <a:t>Compositionality</a:t>
            </a:r>
            <a:r>
              <a:rPr lang="en-US" sz="2800" dirty="0" smtClean="0">
                <a:latin typeface="Times New Roman" pitchFamily="18" charset="0"/>
                <a:cs typeface="Times New Roman" pitchFamily="18" charset="0"/>
              </a:rPr>
              <a:t>: We calculated the meaning of sentences from the meaning of their parts and the syntactic structure they were in.</a:t>
            </a:r>
          </a:p>
          <a:p>
            <a:pPr marL="0" indent="0">
              <a:buNone/>
            </a:pPr>
            <a:endParaRPr lang="en-US" sz="2800" dirty="0" smtClean="0">
              <a:latin typeface="Times New Roman" pitchFamily="18" charset="0"/>
              <a:cs typeface="Times New Roman" pitchFamily="18" charset="0"/>
            </a:endParaRPr>
          </a:p>
          <a:p>
            <a:pPr marL="0" indent="0">
              <a:buNone/>
            </a:pPr>
            <a:r>
              <a:rPr lang="en-US" sz="2800" dirty="0" smtClean="0">
                <a:latin typeface="Times New Roman" pitchFamily="18" charset="0"/>
                <a:cs typeface="Times New Roman" pitchFamily="18" charset="0"/>
              </a:rPr>
              <a:t>The meanings we calculated derived the </a:t>
            </a:r>
            <a:r>
              <a:rPr lang="en-US" sz="2800" b="1" dirty="0" smtClean="0">
                <a:latin typeface="Times New Roman" pitchFamily="18" charset="0"/>
                <a:cs typeface="Times New Roman" pitchFamily="18" charset="0"/>
              </a:rPr>
              <a:t>truth conditions </a:t>
            </a:r>
            <a:r>
              <a:rPr lang="en-US" sz="2800" dirty="0" smtClean="0">
                <a:latin typeface="Times New Roman" pitchFamily="18" charset="0"/>
                <a:cs typeface="Times New Roman" pitchFamily="18" charset="0"/>
              </a:rPr>
              <a:t>of the sentences. </a:t>
            </a:r>
          </a:p>
          <a:p>
            <a:pPr marL="0" indent="0">
              <a:buNone/>
            </a:pPr>
            <a:endParaRPr lang="en-US" sz="28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837518529"/>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Conclusion</a:t>
            </a:r>
            <a:endParaRPr lang="en-US" sz="3200" dirty="0"/>
          </a:p>
        </p:txBody>
      </p:sp>
      <p:sp>
        <p:nvSpPr>
          <p:cNvPr id="3" name="Content Placeholder 2"/>
          <p:cNvSpPr>
            <a:spLocks noGrp="1"/>
          </p:cNvSpPr>
          <p:nvPr>
            <p:ph idx="1"/>
          </p:nvPr>
        </p:nvSpPr>
        <p:spPr/>
        <p:txBody>
          <a:bodyPr>
            <a:normAutofit/>
          </a:bodyPr>
          <a:lstStyle/>
          <a:p>
            <a:pPr marL="0" indent="0">
              <a:buNone/>
            </a:pPr>
            <a:r>
              <a:rPr lang="en-US" sz="2800" b="1" dirty="0" smtClean="0">
                <a:latin typeface="Times New Roman" pitchFamily="18" charset="0"/>
                <a:cs typeface="Times New Roman" pitchFamily="18" charset="0"/>
              </a:rPr>
              <a:t>Compositionality</a:t>
            </a:r>
            <a:r>
              <a:rPr lang="en-US" sz="2800" dirty="0" smtClean="0">
                <a:latin typeface="Times New Roman" pitchFamily="18" charset="0"/>
                <a:cs typeface="Times New Roman" pitchFamily="18" charset="0"/>
              </a:rPr>
              <a:t>: We calculated the meaning of sentences from the meaning of their parts and the syntactic structure they were in.</a:t>
            </a:r>
          </a:p>
          <a:p>
            <a:pPr marL="0" indent="0">
              <a:buNone/>
            </a:pPr>
            <a:endParaRPr lang="en-US" sz="2800" dirty="0" smtClean="0">
              <a:latin typeface="Times New Roman" pitchFamily="18" charset="0"/>
              <a:cs typeface="Times New Roman" pitchFamily="18" charset="0"/>
            </a:endParaRPr>
          </a:p>
          <a:p>
            <a:pPr marL="0" indent="0">
              <a:buNone/>
            </a:pPr>
            <a:r>
              <a:rPr lang="en-US" sz="2800" dirty="0" smtClean="0">
                <a:latin typeface="Times New Roman" pitchFamily="18" charset="0"/>
                <a:cs typeface="Times New Roman" pitchFamily="18" charset="0"/>
              </a:rPr>
              <a:t>The meanings we calculated derived the </a:t>
            </a:r>
            <a:r>
              <a:rPr lang="en-US" sz="2800" b="1" dirty="0" smtClean="0">
                <a:latin typeface="Times New Roman" pitchFamily="18" charset="0"/>
                <a:cs typeface="Times New Roman" pitchFamily="18" charset="0"/>
              </a:rPr>
              <a:t>truth conditions </a:t>
            </a:r>
            <a:r>
              <a:rPr lang="en-US" sz="2800" dirty="0" smtClean="0">
                <a:latin typeface="Times New Roman" pitchFamily="18" charset="0"/>
                <a:cs typeface="Times New Roman" pitchFamily="18" charset="0"/>
              </a:rPr>
              <a:t>of the sentences. </a:t>
            </a:r>
          </a:p>
          <a:p>
            <a:pPr marL="0" indent="0">
              <a:buNone/>
            </a:pPr>
            <a:endParaRPr lang="en-US" sz="2800" dirty="0" smtClean="0">
              <a:latin typeface="Times New Roman" pitchFamily="18" charset="0"/>
              <a:cs typeface="Times New Roman" pitchFamily="18" charset="0"/>
            </a:endParaRPr>
          </a:p>
          <a:p>
            <a:pPr marL="0" indent="0">
              <a:buNone/>
            </a:pPr>
            <a:r>
              <a:rPr lang="en-US" sz="2800" dirty="0" smtClean="0">
                <a:latin typeface="Times New Roman" pitchFamily="18" charset="0"/>
                <a:cs typeface="Times New Roman" pitchFamily="18" charset="0"/>
              </a:rPr>
              <a:t>When combined with a context, we yield a </a:t>
            </a:r>
            <a:r>
              <a:rPr lang="en-US" sz="2800" b="1" dirty="0" smtClean="0">
                <a:latin typeface="Times New Roman" pitchFamily="18" charset="0"/>
                <a:cs typeface="Times New Roman" pitchFamily="18" charset="0"/>
              </a:rPr>
              <a:t>truth value</a:t>
            </a:r>
            <a:endParaRPr lang="en-US" sz="2800" dirty="0" smtClean="0">
              <a:latin typeface="Times New Roman" pitchFamily="18" charset="0"/>
              <a:cs typeface="Times New Roman" pitchFamily="18" charset="0"/>
            </a:endParaRPr>
          </a:p>
          <a:p>
            <a:pPr marL="0" indent="0">
              <a:buNone/>
            </a:pPr>
            <a:endParaRPr lang="en-US" sz="28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83751852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Conclusion</a:t>
            </a:r>
            <a:endParaRPr lang="en-US" sz="3200" dirty="0"/>
          </a:p>
        </p:txBody>
      </p:sp>
      <p:sp>
        <p:nvSpPr>
          <p:cNvPr id="3" name="Content Placeholder 2"/>
          <p:cNvSpPr>
            <a:spLocks noGrp="1"/>
          </p:cNvSpPr>
          <p:nvPr>
            <p:ph idx="1"/>
          </p:nvPr>
        </p:nvSpPr>
        <p:spPr/>
        <p:txBody>
          <a:bodyPr>
            <a:normAutofit/>
          </a:bodyPr>
          <a:lstStyle/>
          <a:p>
            <a:pPr marL="0" indent="0">
              <a:buNone/>
            </a:pPr>
            <a:r>
              <a:rPr lang="en-US" sz="2800" dirty="0" smtClean="0">
                <a:latin typeface="Times New Roman" pitchFamily="18" charset="0"/>
                <a:cs typeface="Times New Roman" pitchFamily="18" charset="0"/>
              </a:rPr>
              <a:t>Finally, we discussed the definite article and its </a:t>
            </a:r>
            <a:r>
              <a:rPr lang="en-US" sz="2800" b="1" dirty="0" smtClean="0">
                <a:latin typeface="Times New Roman" pitchFamily="18" charset="0"/>
                <a:cs typeface="Times New Roman" pitchFamily="18" charset="0"/>
              </a:rPr>
              <a:t>presuppositions</a:t>
            </a:r>
            <a:r>
              <a:rPr lang="en-US" sz="2800" dirty="0" smtClean="0">
                <a:latin typeface="Times New Roman" pitchFamily="18" charset="0"/>
                <a:cs typeface="Times New Roman" pitchFamily="18" charset="0"/>
              </a:rPr>
              <a:t>. </a:t>
            </a:r>
          </a:p>
          <a:p>
            <a:pPr marL="0" indent="0">
              <a:buNone/>
            </a:pPr>
            <a:endParaRPr lang="en-US" sz="2800" dirty="0" smtClean="0">
              <a:latin typeface="Times New Roman" pitchFamily="18" charset="0"/>
              <a:cs typeface="Times New Roman" pitchFamily="18" charset="0"/>
            </a:endParaRPr>
          </a:p>
          <a:p>
            <a:pPr marL="225425" indent="0">
              <a:buNone/>
            </a:pPr>
            <a:r>
              <a:rPr lang="en-US" sz="2800" b="1" dirty="0" smtClean="0">
                <a:latin typeface="Times" pitchFamily="18" charset="0"/>
                <a:cs typeface="Times New Roman" pitchFamily="18" charset="0"/>
                <a:sym typeface="Symbol"/>
              </a:rPr>
              <a:t>The king of France is bald</a:t>
            </a:r>
          </a:p>
          <a:p>
            <a:pPr marL="225425" indent="0">
              <a:buFont typeface="Symbol"/>
              <a:buChar char="®"/>
            </a:pPr>
            <a:r>
              <a:rPr lang="en-US" sz="2800" dirty="0" smtClean="0">
                <a:latin typeface="Times" pitchFamily="18" charset="0"/>
                <a:cs typeface="Times New Roman" pitchFamily="18" charset="0"/>
                <a:sym typeface="Symbol"/>
              </a:rPr>
              <a:t> Existence</a:t>
            </a:r>
          </a:p>
          <a:p>
            <a:pPr marL="225425" indent="0">
              <a:buFont typeface="Symbol"/>
              <a:buChar char="®"/>
            </a:pPr>
            <a:r>
              <a:rPr lang="en-US" sz="2800" dirty="0" smtClean="0">
                <a:latin typeface="Times" pitchFamily="18" charset="0"/>
                <a:cs typeface="Times New Roman" pitchFamily="18" charset="0"/>
                <a:sym typeface="Symbol"/>
              </a:rPr>
              <a:t> Uniqueness</a:t>
            </a:r>
          </a:p>
          <a:p>
            <a:pPr marL="225425" indent="0">
              <a:buNone/>
            </a:pPr>
            <a:endParaRPr lang="en-US" sz="2800" dirty="0" smtClean="0">
              <a:latin typeface="Times" pitchFamily="18" charset="0"/>
              <a:cs typeface="Times New Roman" pitchFamily="18" charset="0"/>
              <a:sym typeface="Symbol"/>
            </a:endParaRPr>
          </a:p>
          <a:p>
            <a:pPr marL="225425" indent="0">
              <a:buNone/>
            </a:pPr>
            <a:endParaRPr lang="en-US" sz="2800" dirty="0" smtClean="0">
              <a:latin typeface="Times New Roman" pitchFamily="18" charset="0"/>
              <a:cs typeface="Times New Roman" pitchFamily="18" charset="0"/>
            </a:endParaRPr>
          </a:p>
          <a:p>
            <a:pPr marL="0" indent="0">
              <a:buNone/>
            </a:pPr>
            <a:endParaRPr lang="en-US" sz="2800" dirty="0" smtClean="0">
              <a:latin typeface="Times New Roman" pitchFamily="18" charset="0"/>
              <a:cs typeface="Times New Roman" pitchFamily="18" charset="0"/>
            </a:endParaRPr>
          </a:p>
          <a:p>
            <a:pPr marL="0" indent="0">
              <a:buNone/>
            </a:pPr>
            <a:endParaRPr lang="en-US" sz="28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8375185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47800"/>
            <a:ext cx="8229600" cy="4876800"/>
          </a:xfrm>
        </p:spPr>
        <p:txBody>
          <a:bodyPr>
            <a:normAutofit/>
          </a:bodyPr>
          <a:lstStyle/>
          <a:p>
            <a:pPr marL="0" indent="0">
              <a:buNone/>
            </a:pPr>
            <a:r>
              <a:rPr lang="en-US" sz="2800" b="1" i="1" dirty="0" smtClean="0">
                <a:solidFill>
                  <a:srgbClr val="0000FF"/>
                </a:solidFill>
                <a:latin typeface="Times" pitchFamily="18" charset="0"/>
              </a:rPr>
              <a:t>Observation</a:t>
            </a:r>
            <a:r>
              <a:rPr lang="en-US" sz="2800" i="1" dirty="0" smtClean="0">
                <a:solidFill>
                  <a:srgbClr val="0000FF"/>
                </a:solidFill>
                <a:latin typeface="Times" pitchFamily="18" charset="0"/>
              </a:rPr>
              <a:t>: </a:t>
            </a:r>
            <a:r>
              <a:rPr lang="en-US" sz="2800" dirty="0" smtClean="0">
                <a:latin typeface="Times" pitchFamily="18" charset="0"/>
              </a:rPr>
              <a:t>The interpretation of a sentence depends on its syntactic structure. Different phrases make predictable contributions to the meaning of a sentence.</a:t>
            </a:r>
            <a:endParaRPr lang="en-US" sz="2800" dirty="0">
              <a:latin typeface="Times" pitchFamily="18" charset="0"/>
              <a:cs typeface="Times New Roman" pitchFamily="18" charset="0"/>
            </a:endParaRPr>
          </a:p>
          <a:p>
            <a:pPr marL="0" indent="0">
              <a:buNone/>
            </a:pPr>
            <a:endParaRPr lang="en-US" sz="2800" dirty="0" smtClean="0">
              <a:latin typeface="Times" pitchFamily="18" charset="0"/>
              <a:cs typeface="Times New Roman" pitchFamily="18" charset="0"/>
            </a:endParaRPr>
          </a:p>
          <a:p>
            <a:pPr marL="228600" indent="0">
              <a:buNone/>
            </a:pPr>
            <a:r>
              <a:rPr lang="en-US" sz="2800" b="1" dirty="0" smtClean="0">
                <a:latin typeface="Times New Roman" pitchFamily="18" charset="0"/>
                <a:cs typeface="Times New Roman" pitchFamily="18" charset="0"/>
              </a:rPr>
              <a:t>The cat chased the rat</a:t>
            </a:r>
          </a:p>
        </p:txBody>
      </p:sp>
      <p:sp>
        <p:nvSpPr>
          <p:cNvPr id="4" name="Title 3"/>
          <p:cNvSpPr>
            <a:spLocks noGrp="1"/>
          </p:cNvSpPr>
          <p:nvPr>
            <p:ph type="title"/>
          </p:nvPr>
        </p:nvSpPr>
        <p:spPr/>
        <p:txBody>
          <a:bodyPr>
            <a:normAutofit/>
          </a:bodyPr>
          <a:lstStyle/>
          <a:p>
            <a:r>
              <a:rPr lang="en-US" sz="3200" b="1" dirty="0">
                <a:solidFill>
                  <a:srgbClr val="0000FF"/>
                </a:solidFill>
                <a:latin typeface="Times New Roman" pitchFamily="18" charset="0"/>
                <a:ea typeface="Tahoma" pitchFamily="34" charset="0"/>
                <a:cs typeface="Times New Roman" pitchFamily="18" charset="0"/>
              </a:rPr>
              <a:t>Building a semantic system</a:t>
            </a:r>
            <a:endParaRPr lang="en-US" sz="3200" b="1" dirty="0">
              <a:solidFill>
                <a:srgbClr val="0000FF"/>
              </a:solidFill>
            </a:endParaRPr>
          </a:p>
        </p:txBody>
      </p:sp>
    </p:spTree>
    <p:extLst>
      <p:ext uri="{BB962C8B-B14F-4D97-AF65-F5344CB8AC3E}">
        <p14:creationId xmlns:p14="http://schemas.microsoft.com/office/powerpoint/2010/main" val="23397052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47800"/>
            <a:ext cx="8229600" cy="4876800"/>
          </a:xfrm>
        </p:spPr>
        <p:txBody>
          <a:bodyPr>
            <a:normAutofit/>
          </a:bodyPr>
          <a:lstStyle/>
          <a:p>
            <a:pPr marL="0" indent="0">
              <a:buNone/>
            </a:pPr>
            <a:r>
              <a:rPr lang="en-US" sz="2800" b="1" i="1" dirty="0" smtClean="0">
                <a:solidFill>
                  <a:srgbClr val="0000FF"/>
                </a:solidFill>
                <a:latin typeface="Times" pitchFamily="18" charset="0"/>
              </a:rPr>
              <a:t>Observation</a:t>
            </a:r>
            <a:r>
              <a:rPr lang="en-US" sz="2800" i="1" dirty="0" smtClean="0">
                <a:solidFill>
                  <a:srgbClr val="0000FF"/>
                </a:solidFill>
                <a:latin typeface="Times" pitchFamily="18" charset="0"/>
              </a:rPr>
              <a:t>: </a:t>
            </a:r>
            <a:r>
              <a:rPr lang="en-US" sz="2800" dirty="0" smtClean="0">
                <a:latin typeface="Times" pitchFamily="18" charset="0"/>
              </a:rPr>
              <a:t>The interpretation of a sentence depends on its syntactic structure. Different phrases make predictable contributions to the meaning of a sentence.</a:t>
            </a:r>
            <a:endParaRPr lang="en-US" sz="2800" dirty="0">
              <a:latin typeface="Times" pitchFamily="18" charset="0"/>
              <a:cs typeface="Times New Roman" pitchFamily="18" charset="0"/>
            </a:endParaRPr>
          </a:p>
          <a:p>
            <a:pPr marL="0" indent="0">
              <a:buNone/>
            </a:pPr>
            <a:endParaRPr lang="en-US" sz="2800" dirty="0" smtClean="0">
              <a:latin typeface="Times" pitchFamily="18" charset="0"/>
              <a:cs typeface="Times New Roman" pitchFamily="18" charset="0"/>
            </a:endParaRPr>
          </a:p>
          <a:p>
            <a:pPr marL="228600" indent="0">
              <a:buNone/>
            </a:pPr>
            <a:r>
              <a:rPr lang="en-US" sz="2800" b="1" dirty="0" smtClean="0">
                <a:latin typeface="Times New Roman" pitchFamily="18" charset="0"/>
                <a:cs typeface="Times New Roman" pitchFamily="18" charset="0"/>
              </a:rPr>
              <a:t>The cat chased the rat</a:t>
            </a:r>
          </a:p>
          <a:p>
            <a:pPr marL="228600" indent="0">
              <a:buNone/>
            </a:pPr>
            <a:r>
              <a:rPr lang="en-US" sz="2800" u="sng" dirty="0" smtClean="0">
                <a:latin typeface="Times New Roman" pitchFamily="18" charset="0"/>
                <a:cs typeface="Times New Roman" pitchFamily="18" charset="0"/>
              </a:rPr>
              <a:t>The rat</a:t>
            </a:r>
            <a:r>
              <a:rPr lang="en-US" sz="2800" dirty="0" smtClean="0">
                <a:latin typeface="Times New Roman" pitchFamily="18" charset="0"/>
                <a:cs typeface="Times New Roman" pitchFamily="18" charset="0"/>
              </a:rPr>
              <a:t> chased </a:t>
            </a:r>
            <a:r>
              <a:rPr lang="en-US" sz="2800" u="sng" dirty="0" smtClean="0">
                <a:latin typeface="Times New Roman" pitchFamily="18" charset="0"/>
                <a:cs typeface="Times New Roman" pitchFamily="18" charset="0"/>
              </a:rPr>
              <a:t>the cat</a:t>
            </a:r>
            <a:r>
              <a:rPr lang="en-US" sz="2800" dirty="0" smtClean="0">
                <a:latin typeface="Times New Roman" pitchFamily="18" charset="0"/>
                <a:cs typeface="Times New Roman" pitchFamily="18" charset="0"/>
              </a:rPr>
              <a:t> </a:t>
            </a:r>
          </a:p>
        </p:txBody>
      </p:sp>
      <p:sp>
        <p:nvSpPr>
          <p:cNvPr id="4" name="Title 3"/>
          <p:cNvSpPr>
            <a:spLocks noGrp="1"/>
          </p:cNvSpPr>
          <p:nvPr>
            <p:ph type="title"/>
          </p:nvPr>
        </p:nvSpPr>
        <p:spPr/>
        <p:txBody>
          <a:bodyPr>
            <a:normAutofit/>
          </a:bodyPr>
          <a:lstStyle/>
          <a:p>
            <a:r>
              <a:rPr lang="en-US" sz="3200" b="1" dirty="0">
                <a:solidFill>
                  <a:srgbClr val="0000FF"/>
                </a:solidFill>
                <a:latin typeface="Times New Roman" pitchFamily="18" charset="0"/>
                <a:ea typeface="Tahoma" pitchFamily="34" charset="0"/>
                <a:cs typeface="Times New Roman" pitchFamily="18" charset="0"/>
              </a:rPr>
              <a:t>Building a semantic system</a:t>
            </a:r>
            <a:endParaRPr lang="en-US" sz="3200" dirty="0">
              <a:solidFill>
                <a:srgbClr val="0000FF"/>
              </a:solidFill>
            </a:endParaRPr>
          </a:p>
        </p:txBody>
      </p:sp>
    </p:spTree>
    <p:extLst>
      <p:ext uri="{BB962C8B-B14F-4D97-AF65-F5344CB8AC3E}">
        <p14:creationId xmlns:p14="http://schemas.microsoft.com/office/powerpoint/2010/main" val="23397052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47800"/>
            <a:ext cx="8229600" cy="4876800"/>
          </a:xfrm>
        </p:spPr>
        <p:txBody>
          <a:bodyPr>
            <a:normAutofit/>
          </a:bodyPr>
          <a:lstStyle/>
          <a:p>
            <a:pPr marL="0" indent="0">
              <a:buNone/>
            </a:pPr>
            <a:r>
              <a:rPr lang="en-US" sz="2800" b="1" i="1" dirty="0" smtClean="0">
                <a:solidFill>
                  <a:srgbClr val="0000FF"/>
                </a:solidFill>
                <a:latin typeface="Times" pitchFamily="18" charset="0"/>
              </a:rPr>
              <a:t>Observation</a:t>
            </a:r>
            <a:r>
              <a:rPr lang="en-US" sz="2800" i="1" dirty="0" smtClean="0">
                <a:solidFill>
                  <a:srgbClr val="0000FF"/>
                </a:solidFill>
                <a:latin typeface="Times" pitchFamily="18" charset="0"/>
              </a:rPr>
              <a:t>: </a:t>
            </a:r>
            <a:r>
              <a:rPr lang="en-US" sz="2800" dirty="0" smtClean="0">
                <a:latin typeface="Times" pitchFamily="18" charset="0"/>
              </a:rPr>
              <a:t>The interpretation of a sentence depends on its syntactic structure. Different phrases make predictable contributions to the meaning of a sentence.</a:t>
            </a:r>
            <a:endParaRPr lang="en-US" sz="2800" dirty="0">
              <a:latin typeface="Times" pitchFamily="18" charset="0"/>
              <a:cs typeface="Times New Roman" pitchFamily="18" charset="0"/>
            </a:endParaRPr>
          </a:p>
          <a:p>
            <a:pPr marL="0" indent="0">
              <a:buNone/>
            </a:pPr>
            <a:endParaRPr lang="en-US" sz="2800" dirty="0" smtClean="0">
              <a:latin typeface="Times" pitchFamily="18" charset="0"/>
              <a:cs typeface="Times New Roman" pitchFamily="18" charset="0"/>
            </a:endParaRPr>
          </a:p>
          <a:p>
            <a:pPr marL="228600" indent="0">
              <a:buNone/>
            </a:pPr>
            <a:r>
              <a:rPr lang="en-US" sz="2800" b="1" dirty="0" smtClean="0">
                <a:latin typeface="Times New Roman" pitchFamily="18" charset="0"/>
                <a:cs typeface="Times New Roman" pitchFamily="18" charset="0"/>
              </a:rPr>
              <a:t>The cat chased the rat</a:t>
            </a:r>
          </a:p>
          <a:p>
            <a:pPr marL="228600" indent="0">
              <a:buNone/>
            </a:pPr>
            <a:r>
              <a:rPr lang="en-US" sz="2800" u="sng" dirty="0" smtClean="0">
                <a:latin typeface="Times New Roman" pitchFamily="18" charset="0"/>
                <a:cs typeface="Times New Roman" pitchFamily="18" charset="0"/>
              </a:rPr>
              <a:t>The rat</a:t>
            </a:r>
            <a:r>
              <a:rPr lang="en-US" sz="2800" dirty="0" smtClean="0">
                <a:latin typeface="Times New Roman" pitchFamily="18" charset="0"/>
                <a:cs typeface="Times New Roman" pitchFamily="18" charset="0"/>
              </a:rPr>
              <a:t> chased </a:t>
            </a:r>
            <a:r>
              <a:rPr lang="en-US" sz="2800" u="sng" dirty="0" smtClean="0">
                <a:latin typeface="Times New Roman" pitchFamily="18" charset="0"/>
                <a:cs typeface="Times New Roman" pitchFamily="18" charset="0"/>
              </a:rPr>
              <a:t>the cat</a:t>
            </a:r>
            <a:r>
              <a:rPr lang="en-US" sz="2800" dirty="0" smtClean="0">
                <a:latin typeface="Times New Roman" pitchFamily="18" charset="0"/>
                <a:cs typeface="Times New Roman" pitchFamily="18" charset="0"/>
              </a:rPr>
              <a:t> </a:t>
            </a:r>
          </a:p>
          <a:p>
            <a:pPr marL="228600" indent="0">
              <a:buNone/>
            </a:pPr>
            <a:r>
              <a:rPr lang="en-US" sz="2800" dirty="0">
                <a:latin typeface="Times New Roman" pitchFamily="18" charset="0"/>
                <a:cs typeface="Times New Roman" pitchFamily="18" charset="0"/>
              </a:rPr>
              <a:t>The </a:t>
            </a:r>
            <a:r>
              <a:rPr lang="en-US" sz="2800" u="sng" dirty="0">
                <a:latin typeface="Times New Roman" pitchFamily="18" charset="0"/>
                <a:cs typeface="Times New Roman" pitchFamily="18" charset="0"/>
              </a:rPr>
              <a:t>grey</a:t>
            </a:r>
            <a:r>
              <a:rPr lang="en-US" sz="2800" dirty="0">
                <a:latin typeface="Times New Roman" pitchFamily="18" charset="0"/>
                <a:cs typeface="Times New Roman" pitchFamily="18" charset="0"/>
              </a:rPr>
              <a:t> cat chased the rat</a:t>
            </a:r>
          </a:p>
          <a:p>
            <a:pPr marL="228600" indent="0">
              <a:buNone/>
            </a:pPr>
            <a:endParaRPr lang="en-US" sz="2800" dirty="0" smtClean="0">
              <a:latin typeface="Times New Roman" pitchFamily="18" charset="0"/>
              <a:cs typeface="Times New Roman" pitchFamily="18" charset="0"/>
            </a:endParaRPr>
          </a:p>
        </p:txBody>
      </p:sp>
      <p:sp>
        <p:nvSpPr>
          <p:cNvPr id="4" name="Title 3"/>
          <p:cNvSpPr>
            <a:spLocks noGrp="1"/>
          </p:cNvSpPr>
          <p:nvPr>
            <p:ph type="title"/>
          </p:nvPr>
        </p:nvSpPr>
        <p:spPr/>
        <p:txBody>
          <a:bodyPr>
            <a:normAutofit/>
          </a:bodyPr>
          <a:lstStyle/>
          <a:p>
            <a:r>
              <a:rPr lang="en-US" sz="3200" b="1" dirty="0">
                <a:solidFill>
                  <a:srgbClr val="0000FF"/>
                </a:solidFill>
                <a:latin typeface="Times New Roman" pitchFamily="18" charset="0"/>
                <a:ea typeface="Tahoma" pitchFamily="34" charset="0"/>
                <a:cs typeface="Times New Roman" pitchFamily="18" charset="0"/>
              </a:rPr>
              <a:t>Building a semantic system</a:t>
            </a:r>
            <a:endParaRPr lang="en-US" sz="3200" dirty="0">
              <a:solidFill>
                <a:srgbClr val="0000FF"/>
              </a:solidFill>
            </a:endParaRPr>
          </a:p>
        </p:txBody>
      </p:sp>
    </p:spTree>
    <p:extLst>
      <p:ext uri="{BB962C8B-B14F-4D97-AF65-F5344CB8AC3E}">
        <p14:creationId xmlns:p14="http://schemas.microsoft.com/office/powerpoint/2010/main" val="39497410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47800"/>
            <a:ext cx="8229600" cy="4876800"/>
          </a:xfrm>
        </p:spPr>
        <p:txBody>
          <a:bodyPr>
            <a:normAutofit/>
          </a:bodyPr>
          <a:lstStyle/>
          <a:p>
            <a:pPr marL="0" indent="0">
              <a:buNone/>
            </a:pPr>
            <a:r>
              <a:rPr lang="en-US" sz="2800" b="1" i="1" dirty="0" smtClean="0">
                <a:solidFill>
                  <a:srgbClr val="0000FF"/>
                </a:solidFill>
                <a:latin typeface="Times" pitchFamily="18" charset="0"/>
              </a:rPr>
              <a:t>Observation</a:t>
            </a:r>
            <a:r>
              <a:rPr lang="en-US" sz="2800" i="1" dirty="0" smtClean="0">
                <a:solidFill>
                  <a:srgbClr val="0000FF"/>
                </a:solidFill>
                <a:latin typeface="Times" pitchFamily="18" charset="0"/>
              </a:rPr>
              <a:t>: </a:t>
            </a:r>
            <a:r>
              <a:rPr lang="en-US" sz="2800" dirty="0" smtClean="0">
                <a:latin typeface="Times" pitchFamily="18" charset="0"/>
              </a:rPr>
              <a:t>The interpretation of a sentence depends on its syntactic structure. Different phrases make predictable contributions to the meaning of a sentence.</a:t>
            </a:r>
            <a:endParaRPr lang="en-US" sz="2800" dirty="0">
              <a:latin typeface="Times" pitchFamily="18" charset="0"/>
              <a:cs typeface="Times New Roman" pitchFamily="18" charset="0"/>
            </a:endParaRPr>
          </a:p>
          <a:p>
            <a:pPr marL="0" indent="0">
              <a:buNone/>
            </a:pPr>
            <a:endParaRPr lang="en-US" sz="2800" dirty="0" smtClean="0">
              <a:latin typeface="Times" pitchFamily="18" charset="0"/>
              <a:cs typeface="Times New Roman" pitchFamily="18" charset="0"/>
            </a:endParaRPr>
          </a:p>
          <a:p>
            <a:pPr marL="228600" indent="0">
              <a:buNone/>
            </a:pPr>
            <a:r>
              <a:rPr lang="en-US" sz="2800" b="1" dirty="0" smtClean="0">
                <a:latin typeface="Times New Roman" pitchFamily="18" charset="0"/>
                <a:cs typeface="Times New Roman" pitchFamily="18" charset="0"/>
              </a:rPr>
              <a:t>The cat chased the rat</a:t>
            </a:r>
          </a:p>
          <a:p>
            <a:pPr marL="228600" indent="0">
              <a:buNone/>
            </a:pPr>
            <a:r>
              <a:rPr lang="en-US" sz="2800" dirty="0" smtClean="0">
                <a:latin typeface="Times New Roman" pitchFamily="18" charset="0"/>
                <a:cs typeface="Times New Roman" pitchFamily="18" charset="0"/>
              </a:rPr>
              <a:t>The </a:t>
            </a:r>
            <a:r>
              <a:rPr lang="en-US" sz="2800" u="sng" dirty="0" smtClean="0">
                <a:latin typeface="Times New Roman" pitchFamily="18" charset="0"/>
                <a:cs typeface="Times New Roman" pitchFamily="18" charset="0"/>
              </a:rPr>
              <a:t>grey</a:t>
            </a:r>
            <a:r>
              <a:rPr lang="en-US" sz="2800" dirty="0" smtClean="0">
                <a:latin typeface="Times New Roman" pitchFamily="18" charset="0"/>
                <a:cs typeface="Times New Roman" pitchFamily="18" charset="0"/>
              </a:rPr>
              <a:t> cat chased the rat</a:t>
            </a:r>
          </a:p>
          <a:p>
            <a:pPr marL="228600" indent="0">
              <a:buNone/>
            </a:pPr>
            <a:r>
              <a:rPr lang="en-US" sz="2800" dirty="0" smtClean="0">
                <a:latin typeface="Times New Roman" pitchFamily="18" charset="0"/>
                <a:cs typeface="Times New Roman" pitchFamily="18" charset="0"/>
              </a:rPr>
              <a:t>The </a:t>
            </a:r>
            <a:r>
              <a:rPr lang="en-US" sz="2800" u="sng" dirty="0" smtClean="0">
                <a:latin typeface="Times New Roman" pitchFamily="18" charset="0"/>
                <a:cs typeface="Times New Roman" pitchFamily="18" charset="0"/>
              </a:rPr>
              <a:t>grey</a:t>
            </a:r>
            <a:r>
              <a:rPr lang="en-US" sz="2800" dirty="0" smtClean="0">
                <a:latin typeface="Times New Roman" pitchFamily="18" charset="0"/>
                <a:cs typeface="Times New Roman" pitchFamily="18" charset="0"/>
              </a:rPr>
              <a:t> cat </a:t>
            </a:r>
            <a:r>
              <a:rPr lang="en-US" sz="2800" u="sng" dirty="0" smtClean="0">
                <a:latin typeface="Times New Roman" pitchFamily="18" charset="0"/>
                <a:cs typeface="Times New Roman" pitchFamily="18" charset="0"/>
              </a:rPr>
              <a:t>with the hat</a:t>
            </a:r>
            <a:r>
              <a:rPr lang="en-US" sz="2800" dirty="0" smtClean="0">
                <a:latin typeface="Times New Roman" pitchFamily="18" charset="0"/>
                <a:cs typeface="Times New Roman" pitchFamily="18" charset="0"/>
              </a:rPr>
              <a:t> chased the rat</a:t>
            </a:r>
          </a:p>
        </p:txBody>
      </p:sp>
      <p:sp>
        <p:nvSpPr>
          <p:cNvPr id="4" name="Title 3"/>
          <p:cNvSpPr>
            <a:spLocks noGrp="1"/>
          </p:cNvSpPr>
          <p:nvPr>
            <p:ph type="title"/>
          </p:nvPr>
        </p:nvSpPr>
        <p:spPr/>
        <p:txBody>
          <a:bodyPr>
            <a:normAutofit/>
          </a:bodyPr>
          <a:lstStyle/>
          <a:p>
            <a:r>
              <a:rPr lang="en-US" sz="3200" b="1" dirty="0">
                <a:solidFill>
                  <a:srgbClr val="0000FF"/>
                </a:solidFill>
                <a:latin typeface="Times New Roman" pitchFamily="18" charset="0"/>
                <a:ea typeface="Tahoma" pitchFamily="34" charset="0"/>
                <a:cs typeface="Times New Roman" pitchFamily="18" charset="0"/>
              </a:rPr>
              <a:t>Building a semantic system</a:t>
            </a:r>
            <a:endParaRPr lang="en-US" sz="3200" b="1" dirty="0">
              <a:solidFill>
                <a:srgbClr val="0000FF"/>
              </a:solidFill>
            </a:endParaRPr>
          </a:p>
        </p:txBody>
      </p:sp>
    </p:spTree>
    <p:extLst>
      <p:ext uri="{BB962C8B-B14F-4D97-AF65-F5344CB8AC3E}">
        <p14:creationId xmlns:p14="http://schemas.microsoft.com/office/powerpoint/2010/main" val="10396347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47800"/>
            <a:ext cx="8229600" cy="4876800"/>
          </a:xfrm>
        </p:spPr>
        <p:txBody>
          <a:bodyPr>
            <a:normAutofit/>
          </a:bodyPr>
          <a:lstStyle/>
          <a:p>
            <a:pPr marL="0" indent="0">
              <a:buNone/>
            </a:pPr>
            <a:r>
              <a:rPr lang="en-US" sz="2800" b="1" i="1" dirty="0" smtClean="0">
                <a:solidFill>
                  <a:srgbClr val="0000FF"/>
                </a:solidFill>
                <a:latin typeface="Times" pitchFamily="18" charset="0"/>
              </a:rPr>
              <a:t>Observation</a:t>
            </a:r>
            <a:r>
              <a:rPr lang="en-US" sz="2800" i="1" dirty="0" smtClean="0">
                <a:solidFill>
                  <a:srgbClr val="0000FF"/>
                </a:solidFill>
                <a:latin typeface="Times" pitchFamily="18" charset="0"/>
              </a:rPr>
              <a:t>: </a:t>
            </a:r>
            <a:r>
              <a:rPr lang="en-US" sz="2800" dirty="0" smtClean="0">
                <a:latin typeface="Times" pitchFamily="18" charset="0"/>
              </a:rPr>
              <a:t>The interpretation of a sentence depends on its syntactic structure. Different phrases make predictable contributions to the meaning of a sentence.</a:t>
            </a:r>
            <a:endParaRPr lang="en-US" sz="2800" dirty="0">
              <a:latin typeface="Times" pitchFamily="18" charset="0"/>
              <a:cs typeface="Times New Roman" pitchFamily="18" charset="0"/>
            </a:endParaRPr>
          </a:p>
          <a:p>
            <a:pPr marL="0" indent="0">
              <a:buNone/>
            </a:pPr>
            <a:endParaRPr lang="en-US" sz="2800" dirty="0" smtClean="0">
              <a:latin typeface="Times" pitchFamily="18" charset="0"/>
              <a:cs typeface="Times New Roman" pitchFamily="18" charset="0"/>
            </a:endParaRPr>
          </a:p>
          <a:p>
            <a:pPr marL="228600" indent="0">
              <a:buNone/>
            </a:pPr>
            <a:r>
              <a:rPr lang="en-US" sz="2800" b="1" dirty="0" smtClean="0">
                <a:latin typeface="Times New Roman" pitchFamily="18" charset="0"/>
                <a:cs typeface="Times New Roman" pitchFamily="18" charset="0"/>
              </a:rPr>
              <a:t>The cat chased the rat</a:t>
            </a:r>
          </a:p>
          <a:p>
            <a:pPr marL="228600" indent="0">
              <a:buNone/>
            </a:pPr>
            <a:r>
              <a:rPr lang="en-US" sz="2800" dirty="0" smtClean="0">
                <a:latin typeface="Times New Roman" pitchFamily="18" charset="0"/>
                <a:cs typeface="Times New Roman" pitchFamily="18" charset="0"/>
              </a:rPr>
              <a:t>The cat chased the </a:t>
            </a:r>
            <a:r>
              <a:rPr lang="en-US" sz="2800" u="sng" dirty="0" smtClean="0">
                <a:latin typeface="Times New Roman" pitchFamily="18" charset="0"/>
                <a:cs typeface="Times New Roman" pitchFamily="18" charset="0"/>
              </a:rPr>
              <a:t>dog</a:t>
            </a:r>
            <a:r>
              <a:rPr lang="en-US" sz="2800" dirty="0" smtClean="0">
                <a:latin typeface="Times New Roman" pitchFamily="18" charset="0"/>
                <a:cs typeface="Times New Roman" pitchFamily="18" charset="0"/>
              </a:rPr>
              <a:t> </a:t>
            </a:r>
          </a:p>
        </p:txBody>
      </p:sp>
      <p:sp>
        <p:nvSpPr>
          <p:cNvPr id="4" name="Title 3"/>
          <p:cNvSpPr>
            <a:spLocks noGrp="1"/>
          </p:cNvSpPr>
          <p:nvPr>
            <p:ph type="title"/>
          </p:nvPr>
        </p:nvSpPr>
        <p:spPr/>
        <p:txBody>
          <a:bodyPr>
            <a:normAutofit/>
          </a:bodyPr>
          <a:lstStyle/>
          <a:p>
            <a:r>
              <a:rPr lang="en-US" sz="3200" b="1" dirty="0">
                <a:solidFill>
                  <a:srgbClr val="0000FF"/>
                </a:solidFill>
                <a:latin typeface="Times New Roman" pitchFamily="18" charset="0"/>
                <a:ea typeface="Tahoma" pitchFamily="34" charset="0"/>
                <a:cs typeface="Times New Roman" pitchFamily="18" charset="0"/>
              </a:rPr>
              <a:t>Building a semantic system</a:t>
            </a:r>
            <a:endParaRPr lang="en-US" sz="3200" b="1" dirty="0">
              <a:solidFill>
                <a:srgbClr val="0000FF"/>
              </a:solidFill>
            </a:endParaRPr>
          </a:p>
        </p:txBody>
      </p:sp>
    </p:spTree>
    <p:extLst>
      <p:ext uri="{BB962C8B-B14F-4D97-AF65-F5344CB8AC3E}">
        <p14:creationId xmlns:p14="http://schemas.microsoft.com/office/powerpoint/2010/main" val="10021901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47800"/>
            <a:ext cx="8229600" cy="4876800"/>
          </a:xfrm>
        </p:spPr>
        <p:txBody>
          <a:bodyPr>
            <a:normAutofit/>
          </a:bodyPr>
          <a:lstStyle/>
          <a:p>
            <a:pPr marL="0" indent="0">
              <a:buNone/>
            </a:pPr>
            <a:r>
              <a:rPr lang="en-US" sz="2800" b="1" i="1" dirty="0" smtClean="0">
                <a:solidFill>
                  <a:srgbClr val="0000FF"/>
                </a:solidFill>
                <a:latin typeface="Times" pitchFamily="18" charset="0"/>
              </a:rPr>
              <a:t>Observation</a:t>
            </a:r>
            <a:r>
              <a:rPr lang="en-US" sz="2800" i="1" dirty="0" smtClean="0">
                <a:solidFill>
                  <a:srgbClr val="0000FF"/>
                </a:solidFill>
                <a:latin typeface="Times" pitchFamily="18" charset="0"/>
              </a:rPr>
              <a:t>: </a:t>
            </a:r>
            <a:r>
              <a:rPr lang="en-US" sz="2800" dirty="0" smtClean="0">
                <a:latin typeface="Times" pitchFamily="18" charset="0"/>
              </a:rPr>
              <a:t>The interpretation of a sentence depends on its syntactic structure. Different phrases make predictable contributions to the meaning of a sentence.</a:t>
            </a:r>
            <a:endParaRPr lang="en-US" sz="2800" dirty="0">
              <a:latin typeface="Times" pitchFamily="18" charset="0"/>
              <a:cs typeface="Times New Roman" pitchFamily="18" charset="0"/>
            </a:endParaRPr>
          </a:p>
          <a:p>
            <a:pPr marL="0" indent="0">
              <a:buNone/>
            </a:pPr>
            <a:endParaRPr lang="en-US" sz="2800" dirty="0" smtClean="0">
              <a:latin typeface="Times" pitchFamily="18" charset="0"/>
              <a:cs typeface="Times New Roman" pitchFamily="18" charset="0"/>
            </a:endParaRPr>
          </a:p>
          <a:p>
            <a:pPr marL="228600" indent="0">
              <a:buNone/>
            </a:pPr>
            <a:r>
              <a:rPr lang="en-US" sz="2800" b="1" dirty="0" smtClean="0">
                <a:latin typeface="Times New Roman" pitchFamily="18" charset="0"/>
                <a:cs typeface="Times New Roman" pitchFamily="18" charset="0"/>
              </a:rPr>
              <a:t>The cat chased the rat</a:t>
            </a:r>
          </a:p>
          <a:p>
            <a:pPr marL="228600" indent="0">
              <a:buNone/>
            </a:pPr>
            <a:r>
              <a:rPr lang="en-US" sz="2800" dirty="0" smtClean="0">
                <a:latin typeface="Times New Roman" pitchFamily="18" charset="0"/>
                <a:cs typeface="Times New Roman" pitchFamily="18" charset="0"/>
              </a:rPr>
              <a:t>The cat </a:t>
            </a:r>
            <a:r>
              <a:rPr lang="en-US" sz="2800" u="sng" dirty="0" smtClean="0">
                <a:latin typeface="Times New Roman" pitchFamily="18" charset="0"/>
                <a:cs typeface="Times New Roman" pitchFamily="18" charset="0"/>
              </a:rPr>
              <a:t>licked</a:t>
            </a:r>
            <a:r>
              <a:rPr lang="en-US" sz="2800" dirty="0" smtClean="0">
                <a:latin typeface="Times New Roman" pitchFamily="18" charset="0"/>
                <a:cs typeface="Times New Roman" pitchFamily="18" charset="0"/>
              </a:rPr>
              <a:t> the rat</a:t>
            </a:r>
          </a:p>
        </p:txBody>
      </p:sp>
      <p:sp>
        <p:nvSpPr>
          <p:cNvPr id="4" name="Title 3"/>
          <p:cNvSpPr>
            <a:spLocks noGrp="1"/>
          </p:cNvSpPr>
          <p:nvPr>
            <p:ph type="title"/>
          </p:nvPr>
        </p:nvSpPr>
        <p:spPr/>
        <p:txBody>
          <a:bodyPr>
            <a:normAutofit/>
          </a:bodyPr>
          <a:lstStyle/>
          <a:p>
            <a:r>
              <a:rPr lang="en-US" sz="3200" b="1" dirty="0">
                <a:solidFill>
                  <a:srgbClr val="0000FF"/>
                </a:solidFill>
                <a:latin typeface="Times New Roman" pitchFamily="18" charset="0"/>
                <a:ea typeface="Tahoma" pitchFamily="34" charset="0"/>
                <a:cs typeface="Times New Roman" pitchFamily="18" charset="0"/>
              </a:rPr>
              <a:t>Building a semantic system</a:t>
            </a:r>
            <a:endParaRPr lang="en-US" sz="3200" b="1" dirty="0">
              <a:solidFill>
                <a:srgbClr val="0000FF"/>
              </a:solidFill>
            </a:endParaRPr>
          </a:p>
        </p:txBody>
      </p:sp>
    </p:spTree>
    <p:extLst>
      <p:ext uri="{BB962C8B-B14F-4D97-AF65-F5344CB8AC3E}">
        <p14:creationId xmlns:p14="http://schemas.microsoft.com/office/powerpoint/2010/main" val="28742003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47800"/>
            <a:ext cx="8229600" cy="4876800"/>
          </a:xfrm>
        </p:spPr>
        <p:txBody>
          <a:bodyPr>
            <a:normAutofit/>
          </a:bodyPr>
          <a:lstStyle/>
          <a:p>
            <a:pPr marL="0" indent="0">
              <a:buNone/>
            </a:pPr>
            <a:r>
              <a:rPr lang="en-US" sz="2800" b="1" i="1" dirty="0" smtClean="0">
                <a:solidFill>
                  <a:srgbClr val="0000FF"/>
                </a:solidFill>
                <a:latin typeface="Times" pitchFamily="18" charset="0"/>
              </a:rPr>
              <a:t>Observation</a:t>
            </a:r>
            <a:r>
              <a:rPr lang="en-US" sz="2800" i="1" dirty="0" smtClean="0">
                <a:solidFill>
                  <a:srgbClr val="0000FF"/>
                </a:solidFill>
                <a:latin typeface="Times" pitchFamily="18" charset="0"/>
              </a:rPr>
              <a:t>: </a:t>
            </a:r>
            <a:r>
              <a:rPr lang="en-US" sz="2800" dirty="0" smtClean="0">
                <a:latin typeface="Times" pitchFamily="18" charset="0"/>
              </a:rPr>
              <a:t>The interpretation of a sentence depends on its syntactic structure. Different phrases make predictable contributions to the meaning of a sentence.</a:t>
            </a:r>
            <a:endParaRPr lang="en-US" sz="2800" dirty="0">
              <a:latin typeface="Times" pitchFamily="18" charset="0"/>
              <a:cs typeface="Times New Roman" pitchFamily="18" charset="0"/>
            </a:endParaRPr>
          </a:p>
          <a:p>
            <a:pPr marL="0" indent="0">
              <a:buNone/>
            </a:pPr>
            <a:endParaRPr lang="en-US" sz="2800" dirty="0" smtClean="0">
              <a:latin typeface="Times" pitchFamily="18" charset="0"/>
              <a:cs typeface="Times New Roman" pitchFamily="18" charset="0"/>
            </a:endParaRPr>
          </a:p>
          <a:p>
            <a:pPr marL="228600" indent="0">
              <a:buNone/>
            </a:pPr>
            <a:r>
              <a:rPr lang="en-US" sz="2800" b="1" dirty="0" smtClean="0">
                <a:latin typeface="Times New Roman" pitchFamily="18" charset="0"/>
                <a:cs typeface="Times New Roman" pitchFamily="18" charset="0"/>
              </a:rPr>
              <a:t>The cat chased the rat</a:t>
            </a:r>
          </a:p>
          <a:p>
            <a:pPr marL="228600" indent="0">
              <a:buNone/>
            </a:pPr>
            <a:r>
              <a:rPr lang="en-US" sz="2800" u="sng" dirty="0" smtClean="0">
                <a:latin typeface="Times New Roman" pitchFamily="18" charset="0"/>
                <a:cs typeface="Times New Roman" pitchFamily="18" charset="0"/>
              </a:rPr>
              <a:t>A</a:t>
            </a:r>
            <a:r>
              <a:rPr lang="en-US" sz="2800" dirty="0" smtClean="0">
                <a:latin typeface="Times New Roman" pitchFamily="18" charset="0"/>
                <a:cs typeface="Times New Roman" pitchFamily="18" charset="0"/>
              </a:rPr>
              <a:t> cat chased the rat </a:t>
            </a:r>
          </a:p>
        </p:txBody>
      </p:sp>
      <p:sp>
        <p:nvSpPr>
          <p:cNvPr id="4" name="Title 3"/>
          <p:cNvSpPr>
            <a:spLocks noGrp="1"/>
          </p:cNvSpPr>
          <p:nvPr>
            <p:ph type="title"/>
          </p:nvPr>
        </p:nvSpPr>
        <p:spPr/>
        <p:txBody>
          <a:bodyPr>
            <a:normAutofit/>
          </a:bodyPr>
          <a:lstStyle/>
          <a:p>
            <a:r>
              <a:rPr lang="en-US" sz="3200" b="1" dirty="0">
                <a:solidFill>
                  <a:srgbClr val="0000FF"/>
                </a:solidFill>
                <a:latin typeface="Times New Roman" pitchFamily="18" charset="0"/>
                <a:ea typeface="Tahoma" pitchFamily="34" charset="0"/>
                <a:cs typeface="Times New Roman" pitchFamily="18" charset="0"/>
              </a:rPr>
              <a:t>Building a semantic system</a:t>
            </a:r>
            <a:endParaRPr lang="en-US" sz="3200" b="1" dirty="0">
              <a:solidFill>
                <a:srgbClr val="0000FF"/>
              </a:solidFill>
            </a:endParaRPr>
          </a:p>
        </p:txBody>
      </p:sp>
    </p:spTree>
    <p:extLst>
      <p:ext uri="{BB962C8B-B14F-4D97-AF65-F5344CB8AC3E}">
        <p14:creationId xmlns:p14="http://schemas.microsoft.com/office/powerpoint/2010/main" val="1002190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rgbClr val="0000FF"/>
                </a:solidFill>
                <a:latin typeface="Times New Roman" pitchFamily="18" charset="0"/>
                <a:ea typeface="Tahoma" pitchFamily="34" charset="0"/>
                <a:cs typeface="Times New Roman" pitchFamily="18" charset="0"/>
              </a:rPr>
              <a:t>Sentence </a:t>
            </a:r>
            <a:r>
              <a:rPr lang="en-US" sz="3200" b="1" dirty="0" smtClean="0">
                <a:solidFill>
                  <a:srgbClr val="0000FF"/>
                </a:solidFill>
                <a:latin typeface="Times New Roman" pitchFamily="18" charset="0"/>
                <a:ea typeface="Tahoma" pitchFamily="34" charset="0"/>
                <a:cs typeface="Times New Roman" pitchFamily="18" charset="0"/>
              </a:rPr>
              <a:t>types</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77200" cy="4724400"/>
          </a:xfrm>
        </p:spPr>
        <p:txBody>
          <a:bodyPr>
            <a:normAutofit/>
          </a:bodyPr>
          <a:lstStyle/>
          <a:p>
            <a:pPr marL="0" indent="0">
              <a:buNone/>
            </a:pPr>
            <a:r>
              <a:rPr lang="en-US" sz="2800" dirty="0" smtClean="0">
                <a:latin typeface="Times New Roman" pitchFamily="18" charset="0"/>
                <a:cs typeface="Times New Roman" pitchFamily="18" charset="0"/>
              </a:rPr>
              <a:t>What is the meaning of a sentence? </a:t>
            </a:r>
          </a:p>
          <a:p>
            <a:pPr marL="0" indent="0">
              <a:buNone/>
            </a:pPr>
            <a:endParaRPr lang="en-US" sz="2800" dirty="0" smtClean="0">
              <a:latin typeface="Times New Roman" pitchFamily="18" charset="0"/>
              <a:cs typeface="Times New Roman" pitchFamily="18" charset="0"/>
            </a:endParaRPr>
          </a:p>
          <a:p>
            <a:pPr marL="228600" indent="0">
              <a:buNone/>
            </a:pPr>
            <a:r>
              <a:rPr lang="en-US" sz="2800" b="1" dirty="0" smtClean="0">
                <a:latin typeface="Times New Roman" pitchFamily="18" charset="0"/>
                <a:cs typeface="Times New Roman" pitchFamily="18" charset="0"/>
              </a:rPr>
              <a:t>Who devoured the pizza?</a:t>
            </a:r>
          </a:p>
          <a:p>
            <a:pPr marL="228600" indent="0">
              <a:buNone/>
            </a:pPr>
            <a:r>
              <a:rPr lang="en-US" sz="2800" b="1" dirty="0" smtClean="0">
                <a:latin typeface="Times New Roman" pitchFamily="18" charset="0"/>
                <a:cs typeface="Times New Roman" pitchFamily="18" charset="0"/>
              </a:rPr>
              <a:t>Did the lion devour the pizza? </a:t>
            </a:r>
            <a:endParaRPr lang="en-US" sz="2800" b="1" dirty="0">
              <a:latin typeface="Times New Roman" pitchFamily="18" charset="0"/>
              <a:cs typeface="Times New Roman" pitchFamily="18" charset="0"/>
            </a:endParaRPr>
          </a:p>
          <a:p>
            <a:pPr marL="514350" indent="-514350">
              <a:buAutoNum type="arabicParenBoth"/>
            </a:pPr>
            <a:endParaRPr lang="en-US" sz="2800" dirty="0" smtClean="0">
              <a:latin typeface="Times New Roman" pitchFamily="18" charset="0"/>
              <a:cs typeface="Times New Roman" pitchFamily="18" charset="0"/>
            </a:endParaRPr>
          </a:p>
          <a:p>
            <a:pPr marL="0" indent="0">
              <a:buNone/>
            </a:pPr>
            <a:r>
              <a:rPr lang="en-US" sz="2800" dirty="0" smtClean="0">
                <a:solidFill>
                  <a:srgbClr val="0000FF"/>
                </a:solidFill>
                <a:latin typeface="Times New Roman" pitchFamily="18" charset="0"/>
                <a:cs typeface="Times New Roman" pitchFamily="18" charset="0"/>
              </a:rPr>
              <a:t>Question</a:t>
            </a:r>
          </a:p>
        </p:txBody>
      </p:sp>
    </p:spTree>
    <p:extLst>
      <p:ext uri="{BB962C8B-B14F-4D97-AF65-F5344CB8AC3E}">
        <p14:creationId xmlns:p14="http://schemas.microsoft.com/office/powerpoint/2010/main" val="38990642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Definition: Compositional semantics</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77200" cy="4800600"/>
          </a:xfrm>
        </p:spPr>
        <p:txBody>
          <a:bodyPr>
            <a:normAutofit/>
          </a:bodyPr>
          <a:lstStyle/>
          <a:p>
            <a:pPr marL="0" indent="0">
              <a:buNone/>
            </a:pPr>
            <a:r>
              <a:rPr lang="en-US" sz="2800" b="1" i="1" dirty="0" smtClean="0">
                <a:solidFill>
                  <a:srgbClr val="FF0000"/>
                </a:solidFill>
                <a:latin typeface="Times" pitchFamily="18" charset="0"/>
              </a:rPr>
              <a:t>The principle of compositionality</a:t>
            </a:r>
          </a:p>
          <a:p>
            <a:pPr marL="0" indent="0">
              <a:buNone/>
            </a:pPr>
            <a:r>
              <a:rPr lang="en-US" sz="2800" b="1" i="1" dirty="0" smtClean="0">
                <a:solidFill>
                  <a:srgbClr val="FF0000"/>
                </a:solidFill>
                <a:latin typeface="Times" pitchFamily="18" charset="0"/>
              </a:rPr>
              <a:t>(</a:t>
            </a:r>
            <a:r>
              <a:rPr lang="en-US" sz="2800" b="1" i="1" dirty="0" err="1" smtClean="0">
                <a:solidFill>
                  <a:srgbClr val="FF0000"/>
                </a:solidFill>
                <a:latin typeface="Times" pitchFamily="18" charset="0"/>
              </a:rPr>
              <a:t>Frege’s</a:t>
            </a:r>
            <a:r>
              <a:rPr lang="en-US" sz="2800" b="1" i="1" dirty="0" smtClean="0">
                <a:solidFill>
                  <a:srgbClr val="FF0000"/>
                </a:solidFill>
                <a:latin typeface="Times" pitchFamily="18" charset="0"/>
              </a:rPr>
              <a:t> conjecture)</a:t>
            </a:r>
            <a:r>
              <a:rPr lang="en-US" sz="2800" dirty="0" smtClean="0">
                <a:latin typeface="Times" pitchFamily="18" charset="0"/>
              </a:rPr>
              <a:t>: </a:t>
            </a:r>
          </a:p>
          <a:p>
            <a:pPr marL="0" indent="0">
              <a:buNone/>
            </a:pPr>
            <a:r>
              <a:rPr lang="en-US" sz="2800" dirty="0" smtClean="0">
                <a:latin typeface="Times" pitchFamily="18" charset="0"/>
              </a:rPr>
              <a:t>The meaning of a sentence depends </a:t>
            </a:r>
            <a:br>
              <a:rPr lang="en-US" sz="2800" dirty="0" smtClean="0">
                <a:latin typeface="Times" pitchFamily="18" charset="0"/>
              </a:rPr>
            </a:br>
            <a:r>
              <a:rPr lang="en-US" sz="2800" dirty="0" smtClean="0">
                <a:latin typeface="Times" pitchFamily="18" charset="0"/>
              </a:rPr>
              <a:t>only on the meanings of its parts </a:t>
            </a:r>
            <a:br>
              <a:rPr lang="en-US" sz="2800" dirty="0" smtClean="0">
                <a:latin typeface="Times" pitchFamily="18" charset="0"/>
              </a:rPr>
            </a:br>
            <a:r>
              <a:rPr lang="en-US" sz="2800" dirty="0" smtClean="0">
                <a:latin typeface="Times" pitchFamily="18" charset="0"/>
              </a:rPr>
              <a:t>and on the way that they are </a:t>
            </a:r>
            <a:br>
              <a:rPr lang="en-US" sz="2800" dirty="0" smtClean="0">
                <a:latin typeface="Times" pitchFamily="18" charset="0"/>
              </a:rPr>
            </a:br>
            <a:r>
              <a:rPr lang="en-US" sz="2800" dirty="0" smtClean="0">
                <a:latin typeface="Times" pitchFamily="18" charset="0"/>
              </a:rPr>
              <a:t>syntactically combined.</a:t>
            </a:r>
          </a:p>
        </p:txBody>
      </p:sp>
      <p:pic>
        <p:nvPicPr>
          <p:cNvPr id="4" name="Picture 3" descr="Frege.jpg"/>
          <p:cNvPicPr>
            <a:picLocks noChangeAspect="1"/>
          </p:cNvPicPr>
          <p:nvPr/>
        </p:nvPicPr>
        <p:blipFill>
          <a:blip r:embed="rId2" cstate="print"/>
          <a:stretch>
            <a:fillRect/>
          </a:stretch>
        </p:blipFill>
        <p:spPr>
          <a:xfrm>
            <a:off x="5867400" y="1295400"/>
            <a:ext cx="2794000" cy="2984500"/>
          </a:xfrm>
          <a:prstGeom prst="rect">
            <a:avLst/>
          </a:prstGeom>
        </p:spPr>
      </p:pic>
      <p:sp>
        <p:nvSpPr>
          <p:cNvPr id="5" name="TextBox 4"/>
          <p:cNvSpPr txBox="1"/>
          <p:nvPr/>
        </p:nvSpPr>
        <p:spPr>
          <a:xfrm>
            <a:off x="6019800" y="4495800"/>
            <a:ext cx="3124200" cy="369332"/>
          </a:xfrm>
          <a:prstGeom prst="rect">
            <a:avLst/>
          </a:prstGeom>
          <a:noFill/>
        </p:spPr>
        <p:txBody>
          <a:bodyPr wrap="square" rtlCol="0">
            <a:spAutoFit/>
          </a:bodyPr>
          <a:lstStyle/>
          <a:p>
            <a:r>
              <a:rPr lang="en-US" dirty="0" err="1" smtClean="0"/>
              <a:t>Gottlob</a:t>
            </a:r>
            <a:r>
              <a:rPr lang="en-US" dirty="0" smtClean="0"/>
              <a:t> </a:t>
            </a:r>
            <a:r>
              <a:rPr lang="en-US" dirty="0" err="1" smtClean="0"/>
              <a:t>Frege</a:t>
            </a:r>
            <a:r>
              <a:rPr lang="en-US" dirty="0" smtClean="0"/>
              <a:t> (1848-1925)</a:t>
            </a:r>
            <a:endParaRPr lang="en-US" dirty="0"/>
          </a:p>
        </p:txBody>
      </p:sp>
    </p:spTree>
    <p:extLst>
      <p:ext uri="{BB962C8B-B14F-4D97-AF65-F5344CB8AC3E}">
        <p14:creationId xmlns:p14="http://schemas.microsoft.com/office/powerpoint/2010/main" val="7616293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Definition: Compositional semantics</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77200" cy="4800600"/>
          </a:xfrm>
        </p:spPr>
        <p:txBody>
          <a:bodyPr>
            <a:normAutofit/>
          </a:bodyPr>
          <a:lstStyle/>
          <a:p>
            <a:pPr marL="0" indent="0">
              <a:buNone/>
            </a:pPr>
            <a:r>
              <a:rPr lang="en-US" sz="2800" b="1" i="1" dirty="0" smtClean="0">
                <a:solidFill>
                  <a:srgbClr val="FF0000"/>
                </a:solidFill>
                <a:latin typeface="Times" pitchFamily="18" charset="0"/>
              </a:rPr>
              <a:t>The principle of compositionality</a:t>
            </a:r>
          </a:p>
          <a:p>
            <a:pPr marL="0" indent="0">
              <a:buNone/>
            </a:pPr>
            <a:r>
              <a:rPr lang="en-US" sz="2800" b="1" i="1" dirty="0" smtClean="0">
                <a:solidFill>
                  <a:srgbClr val="FF0000"/>
                </a:solidFill>
                <a:latin typeface="Times" pitchFamily="18" charset="0"/>
              </a:rPr>
              <a:t>(</a:t>
            </a:r>
            <a:r>
              <a:rPr lang="en-US" sz="2800" b="1" i="1" dirty="0" err="1" smtClean="0">
                <a:solidFill>
                  <a:srgbClr val="FF0000"/>
                </a:solidFill>
                <a:latin typeface="Times" pitchFamily="18" charset="0"/>
              </a:rPr>
              <a:t>Frege’s</a:t>
            </a:r>
            <a:r>
              <a:rPr lang="en-US" sz="2800" b="1" i="1" dirty="0" smtClean="0">
                <a:solidFill>
                  <a:srgbClr val="FF0000"/>
                </a:solidFill>
                <a:latin typeface="Times" pitchFamily="18" charset="0"/>
              </a:rPr>
              <a:t> conjecture)</a:t>
            </a:r>
            <a:r>
              <a:rPr lang="en-US" sz="2800" dirty="0" smtClean="0">
                <a:latin typeface="Times" pitchFamily="18" charset="0"/>
              </a:rPr>
              <a:t>: </a:t>
            </a:r>
          </a:p>
          <a:p>
            <a:pPr marL="0" indent="0">
              <a:buNone/>
            </a:pPr>
            <a:r>
              <a:rPr lang="en-US" sz="2800" dirty="0" smtClean="0">
                <a:latin typeface="Times" pitchFamily="18" charset="0"/>
              </a:rPr>
              <a:t>The meaning of a sentence depends </a:t>
            </a:r>
            <a:br>
              <a:rPr lang="en-US" sz="2800" dirty="0" smtClean="0">
                <a:latin typeface="Times" pitchFamily="18" charset="0"/>
              </a:rPr>
            </a:br>
            <a:r>
              <a:rPr lang="en-US" sz="2800" dirty="0" smtClean="0">
                <a:latin typeface="Times" pitchFamily="18" charset="0"/>
              </a:rPr>
              <a:t>only on the meanings of its parts </a:t>
            </a:r>
            <a:br>
              <a:rPr lang="en-US" sz="2800" dirty="0" smtClean="0">
                <a:latin typeface="Times" pitchFamily="18" charset="0"/>
              </a:rPr>
            </a:br>
            <a:r>
              <a:rPr lang="en-US" sz="2800" dirty="0" smtClean="0">
                <a:latin typeface="Times" pitchFamily="18" charset="0"/>
              </a:rPr>
              <a:t>and on the way that they are </a:t>
            </a:r>
            <a:br>
              <a:rPr lang="en-US" sz="2800" dirty="0" smtClean="0">
                <a:latin typeface="Times" pitchFamily="18" charset="0"/>
              </a:rPr>
            </a:br>
            <a:r>
              <a:rPr lang="en-US" sz="2800" dirty="0" smtClean="0">
                <a:latin typeface="Times" pitchFamily="18" charset="0"/>
              </a:rPr>
              <a:t>syntactically combined.</a:t>
            </a:r>
          </a:p>
          <a:p>
            <a:pPr marL="0" indent="0">
              <a:buNone/>
            </a:pPr>
            <a:endParaRPr lang="en-US" sz="2800" dirty="0" smtClean="0">
              <a:latin typeface="Times" pitchFamily="18" charset="0"/>
            </a:endParaRPr>
          </a:p>
          <a:p>
            <a:pPr marL="0" indent="0">
              <a:buNone/>
            </a:pPr>
            <a:r>
              <a:rPr lang="en-US" sz="2800" b="1" dirty="0" smtClean="0">
                <a:solidFill>
                  <a:srgbClr val="0000FF"/>
                </a:solidFill>
                <a:latin typeface="Times" pitchFamily="18" charset="0"/>
                <a:cs typeface="Times New Roman" pitchFamily="18" charset="0"/>
              </a:rPr>
              <a:t>The task of the semantics </a:t>
            </a:r>
            <a:r>
              <a:rPr lang="en-US" sz="2800" dirty="0" smtClean="0">
                <a:latin typeface="Times" pitchFamily="18" charset="0"/>
                <a:cs typeface="Times New Roman" pitchFamily="18" charset="0"/>
              </a:rPr>
              <a:t>of a language is to provide the truth-conditions of all the well-formed sentences in that language, and to do so in a compositional way</a:t>
            </a:r>
            <a:endParaRPr lang="en-US" sz="2800" dirty="0" smtClean="0">
              <a:latin typeface="Times" pitchFamily="18" charset="0"/>
            </a:endParaRPr>
          </a:p>
        </p:txBody>
      </p:sp>
      <p:pic>
        <p:nvPicPr>
          <p:cNvPr id="4" name="Picture 3" descr="Frege.jpg"/>
          <p:cNvPicPr>
            <a:picLocks noChangeAspect="1"/>
          </p:cNvPicPr>
          <p:nvPr/>
        </p:nvPicPr>
        <p:blipFill>
          <a:blip r:embed="rId3" cstate="print"/>
          <a:stretch>
            <a:fillRect/>
          </a:stretch>
        </p:blipFill>
        <p:spPr>
          <a:xfrm>
            <a:off x="5867400" y="1295400"/>
            <a:ext cx="2794000" cy="2984500"/>
          </a:xfrm>
          <a:prstGeom prst="rect">
            <a:avLst/>
          </a:prstGeom>
        </p:spPr>
      </p:pic>
    </p:spTree>
    <p:extLst>
      <p:ext uri="{BB962C8B-B14F-4D97-AF65-F5344CB8AC3E}">
        <p14:creationId xmlns:p14="http://schemas.microsoft.com/office/powerpoint/2010/main" val="7616293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Basic modeling</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77200" cy="4800600"/>
          </a:xfrm>
        </p:spPr>
        <p:txBody>
          <a:bodyPr>
            <a:normAutofit/>
          </a:bodyPr>
          <a:lstStyle/>
          <a:p>
            <a:pPr marL="228600" indent="0">
              <a:buNone/>
            </a:pPr>
            <a:r>
              <a:rPr lang="en-US" sz="2800" b="1" dirty="0" smtClean="0">
                <a:latin typeface="Times" pitchFamily="18" charset="0"/>
                <a:cs typeface="Times New Roman" pitchFamily="18" charset="0"/>
              </a:rPr>
              <a:t>Milo is gray</a:t>
            </a:r>
          </a:p>
          <a:p>
            <a:pPr marL="228600" indent="0">
              <a:buNone/>
            </a:pPr>
            <a:r>
              <a:rPr lang="en-US" sz="2800" b="1" dirty="0" smtClean="0">
                <a:latin typeface="Times" pitchFamily="18" charset="0"/>
                <a:cs typeface="Times New Roman" pitchFamily="18" charset="0"/>
              </a:rPr>
              <a:t>Milo is a cat</a:t>
            </a:r>
          </a:p>
          <a:p>
            <a:pPr marL="228600" indent="0">
              <a:buNone/>
            </a:pPr>
            <a:r>
              <a:rPr lang="en-US" sz="2800" b="1" dirty="0" smtClean="0">
                <a:latin typeface="Times" pitchFamily="18" charset="0"/>
                <a:cs typeface="Times New Roman" pitchFamily="18" charset="0"/>
              </a:rPr>
              <a:t>Milo purred</a:t>
            </a:r>
          </a:p>
          <a:p>
            <a:pPr marL="228600" indent="0">
              <a:buNone/>
            </a:pPr>
            <a:endParaRPr lang="en-US" sz="2800" b="1" dirty="0">
              <a:latin typeface="Times" pitchFamily="18" charset="0"/>
              <a:cs typeface="Times New Roman" pitchFamily="18" charset="0"/>
            </a:endParaRPr>
          </a:p>
          <a:p>
            <a:pPr marL="0" indent="0">
              <a:buNone/>
            </a:pPr>
            <a:endParaRPr lang="en-US" sz="2800" dirty="0" smtClean="0">
              <a:latin typeface="Times" pitchFamily="18" charset="0"/>
              <a:cs typeface="Times New Roman" pitchFamily="18" charset="0"/>
            </a:endParaRPr>
          </a:p>
          <a:p>
            <a:pPr marL="0" indent="0">
              <a:buNone/>
            </a:pPr>
            <a:endParaRPr lang="en-US" sz="1400" dirty="0" smtClean="0">
              <a:latin typeface="Times" pitchFamily="18" charset="0"/>
              <a:cs typeface="Times New Roman" pitchFamily="18" charset="0"/>
            </a:endParaRPr>
          </a:p>
          <a:p>
            <a:pPr marL="0" indent="0">
              <a:buNone/>
            </a:pPr>
            <a:r>
              <a:rPr lang="en-US" sz="2800" dirty="0" smtClean="0">
                <a:latin typeface="Times" pitchFamily="18" charset="0"/>
                <a:cs typeface="Times New Roman" pitchFamily="18" charset="0"/>
              </a:rPr>
              <a:t>We can define </a:t>
            </a:r>
            <a:r>
              <a:rPr lang="en-US" sz="2800" i="1" dirty="0" smtClean="0">
                <a:latin typeface="Times" pitchFamily="18" charset="0"/>
                <a:cs typeface="Times New Roman" pitchFamily="18" charset="0"/>
              </a:rPr>
              <a:t>adjectives</a:t>
            </a:r>
            <a:r>
              <a:rPr lang="en-US" sz="2800" dirty="0" smtClean="0">
                <a:latin typeface="Times" pitchFamily="18" charset="0"/>
                <a:cs typeface="Times New Roman" pitchFamily="18" charset="0"/>
              </a:rPr>
              <a:t>, </a:t>
            </a:r>
            <a:r>
              <a:rPr lang="en-US" sz="2800" i="1" dirty="0" smtClean="0">
                <a:latin typeface="Times" pitchFamily="18" charset="0"/>
                <a:cs typeface="Times New Roman" pitchFamily="18" charset="0"/>
              </a:rPr>
              <a:t>nouns</a:t>
            </a:r>
            <a:r>
              <a:rPr lang="en-US" sz="2800" dirty="0" smtClean="0">
                <a:latin typeface="Times" pitchFamily="18" charset="0"/>
                <a:cs typeface="Times New Roman" pitchFamily="18" charset="0"/>
              </a:rPr>
              <a:t> and </a:t>
            </a:r>
            <a:r>
              <a:rPr lang="en-US" sz="2800" i="1" dirty="0" smtClean="0">
                <a:latin typeface="Times" pitchFamily="18" charset="0"/>
                <a:cs typeface="Times New Roman" pitchFamily="18" charset="0"/>
              </a:rPr>
              <a:t>intransitive verbs </a:t>
            </a:r>
            <a:r>
              <a:rPr lang="en-US" sz="2800" dirty="0" smtClean="0">
                <a:latin typeface="Times" pitchFamily="18" charset="0"/>
                <a:cs typeface="Times New Roman" pitchFamily="18" charset="0"/>
              </a:rPr>
              <a:t>as mathematical </a:t>
            </a:r>
            <a:r>
              <a:rPr lang="en-US" sz="2800" b="1" dirty="0" smtClean="0">
                <a:solidFill>
                  <a:srgbClr val="0000FF"/>
                </a:solidFill>
                <a:latin typeface="Times" pitchFamily="18" charset="0"/>
                <a:cs typeface="Times New Roman" pitchFamily="18" charset="0"/>
              </a:rPr>
              <a:t>sets </a:t>
            </a:r>
            <a:r>
              <a:rPr lang="en-US" sz="2800" dirty="0" smtClean="0">
                <a:latin typeface="Times" pitchFamily="18" charset="0"/>
                <a:cs typeface="Times New Roman" pitchFamily="18" charset="0"/>
              </a:rPr>
              <a:t>of individuals.</a:t>
            </a:r>
          </a:p>
        </p:txBody>
      </p:sp>
      <p:cxnSp>
        <p:nvCxnSpPr>
          <p:cNvPr id="5" name="Straight Connector 4"/>
          <p:cNvCxnSpPr/>
          <p:nvPr/>
        </p:nvCxnSpPr>
        <p:spPr>
          <a:xfrm flipV="1">
            <a:off x="5353050" y="1901250"/>
            <a:ext cx="990600" cy="533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6343650" y="1901250"/>
            <a:ext cx="1135380" cy="6248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Rectangle 1"/>
          <p:cNvSpPr>
            <a:spLocks noChangeArrowheads="1"/>
          </p:cNvSpPr>
          <p:nvPr/>
        </p:nvSpPr>
        <p:spPr bwMode="auto">
          <a:xfrm>
            <a:off x="6191250" y="1447800"/>
            <a:ext cx="6858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a:latin typeface="Times" pitchFamily="18" charset="0"/>
                <a:sym typeface="Webdings"/>
              </a:rPr>
              <a:t>T</a:t>
            </a:r>
            <a:r>
              <a:rPr lang="en-US" sz="2400" dirty="0" smtClean="0">
                <a:latin typeface="Times" pitchFamily="18" charset="0"/>
                <a:sym typeface="Webdings"/>
              </a:rPr>
              <a:t>P</a:t>
            </a:r>
            <a:endParaRPr kumimoji="0" lang="en-US" sz="2400" b="0" i="0" u="none" strike="noStrike" cap="none" normalizeH="0" baseline="0" dirty="0" smtClean="0">
              <a:ln>
                <a:noFill/>
              </a:ln>
              <a:effectLst/>
              <a:latin typeface="Calibri" pitchFamily="34" charset="0"/>
              <a:ea typeface="Calibri" pitchFamily="34" charset="0"/>
              <a:cs typeface="Arial" pitchFamily="34" charset="0"/>
              <a:sym typeface="Webdings" pitchFamily="18" charset="2"/>
            </a:endParaRPr>
          </a:p>
        </p:txBody>
      </p:sp>
      <p:sp>
        <p:nvSpPr>
          <p:cNvPr id="8" name="Rectangle 1"/>
          <p:cNvSpPr>
            <a:spLocks noChangeArrowheads="1"/>
          </p:cNvSpPr>
          <p:nvPr/>
        </p:nvSpPr>
        <p:spPr bwMode="auto">
          <a:xfrm>
            <a:off x="5048250" y="2445425"/>
            <a:ext cx="29718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smtClean="0">
                <a:latin typeface="Times" pitchFamily="18" charset="0"/>
                <a:sym typeface="Webdings"/>
              </a:rPr>
              <a:t>NP </a:t>
            </a:r>
            <a:endParaRPr kumimoji="0" lang="en-US" sz="2400" b="0" i="0" u="none" strike="noStrike" cap="none" normalizeH="0" baseline="0" dirty="0" smtClean="0">
              <a:ln>
                <a:noFill/>
              </a:ln>
              <a:effectLst/>
              <a:latin typeface="Calibri" pitchFamily="34" charset="0"/>
              <a:ea typeface="Calibri" pitchFamily="34" charset="0"/>
              <a:cs typeface="Arial" pitchFamily="34" charset="0"/>
              <a:sym typeface="Webdings" pitchFamily="18" charset="2"/>
            </a:endParaRPr>
          </a:p>
        </p:txBody>
      </p:sp>
      <p:sp>
        <p:nvSpPr>
          <p:cNvPr id="9" name="Rectangle 1"/>
          <p:cNvSpPr>
            <a:spLocks noChangeArrowheads="1"/>
          </p:cNvSpPr>
          <p:nvPr/>
        </p:nvSpPr>
        <p:spPr bwMode="auto">
          <a:xfrm>
            <a:off x="4953000" y="2819400"/>
            <a:ext cx="89535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smtClean="0">
                <a:solidFill>
                  <a:srgbClr val="0000FF"/>
                </a:solidFill>
                <a:latin typeface="Times" pitchFamily="18" charset="0"/>
                <a:sym typeface="Webdings"/>
              </a:rPr>
              <a:t>  </a:t>
            </a:r>
            <a:endParaRPr kumimoji="0" lang="en-US" sz="2400" b="0" i="0" u="none" strike="noStrike" cap="none" normalizeH="0" baseline="0" dirty="0" smtClean="0">
              <a:ln>
                <a:noFill/>
              </a:ln>
              <a:solidFill>
                <a:srgbClr val="0000FF"/>
              </a:solidFill>
              <a:effectLst/>
              <a:latin typeface="Calibri" pitchFamily="34" charset="0"/>
              <a:ea typeface="Calibri" pitchFamily="34" charset="0"/>
              <a:cs typeface="Arial" pitchFamily="34" charset="0"/>
              <a:sym typeface="Webdings" pitchFamily="18" charset="2"/>
            </a:endParaRPr>
          </a:p>
        </p:txBody>
      </p:sp>
      <p:sp>
        <p:nvSpPr>
          <p:cNvPr id="10" name="Rectangle 1"/>
          <p:cNvSpPr>
            <a:spLocks noChangeArrowheads="1"/>
          </p:cNvSpPr>
          <p:nvPr/>
        </p:nvSpPr>
        <p:spPr bwMode="auto">
          <a:xfrm>
            <a:off x="6858000" y="1752600"/>
            <a:ext cx="6858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a:latin typeface="Times" pitchFamily="18" charset="0"/>
                <a:sym typeface="Webdings"/>
              </a:rPr>
              <a:t>T</a:t>
            </a:r>
            <a:r>
              <a:rPr lang="en-US" sz="2400" dirty="0" smtClean="0">
                <a:latin typeface="Times" pitchFamily="18" charset="0"/>
                <a:sym typeface="Webdings"/>
              </a:rPr>
              <a:t>’</a:t>
            </a:r>
            <a:endParaRPr kumimoji="0" lang="en-US" sz="2400" b="0" i="0" u="none" strike="noStrike" cap="none" normalizeH="0" baseline="0" dirty="0" smtClean="0">
              <a:ln>
                <a:noFill/>
              </a:ln>
              <a:effectLst/>
              <a:latin typeface="Calibri" pitchFamily="34" charset="0"/>
              <a:ea typeface="Calibri" pitchFamily="34" charset="0"/>
              <a:cs typeface="Arial" pitchFamily="34" charset="0"/>
              <a:sym typeface="Webdings" pitchFamily="18" charset="2"/>
            </a:endParaRPr>
          </a:p>
        </p:txBody>
      </p:sp>
      <p:sp>
        <p:nvSpPr>
          <p:cNvPr id="11" name="Isosceles Triangle 10"/>
          <p:cNvSpPr/>
          <p:nvPr/>
        </p:nvSpPr>
        <p:spPr>
          <a:xfrm>
            <a:off x="6248400" y="2209800"/>
            <a:ext cx="1238250" cy="345132"/>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
          <p:cNvSpPr>
            <a:spLocks noChangeArrowheads="1"/>
          </p:cNvSpPr>
          <p:nvPr/>
        </p:nvSpPr>
        <p:spPr bwMode="auto">
          <a:xfrm>
            <a:off x="6400800" y="2564784"/>
            <a:ext cx="1143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smtClean="0">
                <a:solidFill>
                  <a:srgbClr val="0000FF"/>
                </a:solidFill>
                <a:latin typeface="Times" pitchFamily="18" charset="0"/>
                <a:sym typeface="Webdings"/>
              </a:rPr>
              <a:t>purred</a:t>
            </a:r>
            <a:endParaRPr kumimoji="0" lang="en-US" sz="2400" b="0" i="0" u="none" strike="noStrike" cap="none" normalizeH="0" baseline="0" dirty="0" smtClean="0">
              <a:ln>
                <a:noFill/>
              </a:ln>
              <a:solidFill>
                <a:srgbClr val="0000FF"/>
              </a:solidFill>
              <a:effectLst/>
              <a:latin typeface="Calibri" pitchFamily="34" charset="0"/>
              <a:ea typeface="Calibri" pitchFamily="34" charset="0"/>
              <a:cs typeface="Arial" pitchFamily="34" charset="0"/>
              <a:sym typeface="Webdings" pitchFamily="18" charset="2"/>
            </a:endParaRPr>
          </a:p>
        </p:txBody>
      </p:sp>
      <p:sp>
        <p:nvSpPr>
          <p:cNvPr id="13" name="Rectangle 1"/>
          <p:cNvSpPr>
            <a:spLocks noChangeArrowheads="1"/>
          </p:cNvSpPr>
          <p:nvPr/>
        </p:nvSpPr>
        <p:spPr bwMode="auto">
          <a:xfrm>
            <a:off x="6400800" y="3103691"/>
            <a:ext cx="1143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smtClean="0">
                <a:solidFill>
                  <a:srgbClr val="0000FF"/>
                </a:solidFill>
                <a:latin typeface="Times" pitchFamily="18" charset="0"/>
                <a:sym typeface="Webdings"/>
              </a:rPr>
              <a:t>is gray</a:t>
            </a:r>
            <a:endParaRPr kumimoji="0" lang="en-US" sz="2400" b="0" i="0" u="none" strike="noStrike" cap="none" normalizeH="0" baseline="0" dirty="0" smtClean="0">
              <a:ln>
                <a:noFill/>
              </a:ln>
              <a:solidFill>
                <a:srgbClr val="0000FF"/>
              </a:solidFill>
              <a:effectLst/>
              <a:latin typeface="Calibri" pitchFamily="34" charset="0"/>
              <a:ea typeface="Calibri" pitchFamily="34" charset="0"/>
              <a:cs typeface="Arial" pitchFamily="34" charset="0"/>
              <a:sym typeface="Webdings" pitchFamily="18" charset="2"/>
            </a:endParaRPr>
          </a:p>
        </p:txBody>
      </p:sp>
      <p:sp>
        <p:nvSpPr>
          <p:cNvPr id="14" name="Rectangle 1"/>
          <p:cNvSpPr>
            <a:spLocks noChangeArrowheads="1"/>
          </p:cNvSpPr>
          <p:nvPr/>
        </p:nvSpPr>
        <p:spPr bwMode="auto">
          <a:xfrm>
            <a:off x="6400800" y="3701000"/>
            <a:ext cx="1143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smtClean="0">
                <a:solidFill>
                  <a:srgbClr val="0000FF"/>
                </a:solidFill>
                <a:latin typeface="Times" pitchFamily="18" charset="0"/>
                <a:sym typeface="Webdings"/>
              </a:rPr>
              <a:t>is a cat</a:t>
            </a:r>
            <a:endParaRPr kumimoji="0" lang="en-US" sz="2400" b="0" i="0" u="none" strike="noStrike" cap="none" normalizeH="0" baseline="0" dirty="0" smtClean="0">
              <a:ln>
                <a:noFill/>
              </a:ln>
              <a:solidFill>
                <a:srgbClr val="0000FF"/>
              </a:solidFill>
              <a:effectLst/>
              <a:latin typeface="Calibri" pitchFamily="34" charset="0"/>
              <a:ea typeface="Calibri" pitchFamily="34" charset="0"/>
              <a:cs typeface="Arial" pitchFamily="34" charset="0"/>
              <a:sym typeface="Webdings" pitchFamily="18" charset="2"/>
            </a:endParaRPr>
          </a:p>
        </p:txBody>
      </p:sp>
    </p:spTree>
    <p:extLst>
      <p:ext uri="{BB962C8B-B14F-4D97-AF65-F5344CB8AC3E}">
        <p14:creationId xmlns:p14="http://schemas.microsoft.com/office/powerpoint/2010/main" val="42550177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Basic modeling</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77200" cy="4800600"/>
          </a:xfrm>
        </p:spPr>
        <p:txBody>
          <a:bodyPr>
            <a:normAutofit/>
          </a:bodyPr>
          <a:lstStyle/>
          <a:p>
            <a:pPr marL="228600" indent="0">
              <a:buNone/>
            </a:pPr>
            <a:r>
              <a:rPr lang="en-US" sz="2800" b="1" dirty="0" smtClean="0">
                <a:latin typeface="Times" pitchFamily="18" charset="0"/>
                <a:cs typeface="Times New Roman" pitchFamily="18" charset="0"/>
              </a:rPr>
              <a:t>Milo is gray</a:t>
            </a:r>
          </a:p>
          <a:p>
            <a:pPr marL="228600" indent="0">
              <a:buNone/>
            </a:pPr>
            <a:r>
              <a:rPr lang="en-US" sz="2800" b="1" dirty="0" smtClean="0">
                <a:latin typeface="Times" pitchFamily="18" charset="0"/>
                <a:cs typeface="Times New Roman" pitchFamily="18" charset="0"/>
              </a:rPr>
              <a:t>Milo is a cat</a:t>
            </a:r>
          </a:p>
          <a:p>
            <a:pPr marL="228600" indent="0">
              <a:buNone/>
            </a:pPr>
            <a:r>
              <a:rPr lang="en-US" sz="2800" b="1" dirty="0" smtClean="0">
                <a:latin typeface="Times" pitchFamily="18" charset="0"/>
                <a:cs typeface="Times New Roman" pitchFamily="18" charset="0"/>
              </a:rPr>
              <a:t>Milo purred</a:t>
            </a:r>
          </a:p>
          <a:p>
            <a:pPr marL="228600" indent="0">
              <a:buNone/>
            </a:pPr>
            <a:endParaRPr lang="en-US" sz="2800" b="1" dirty="0">
              <a:latin typeface="Times" pitchFamily="18" charset="0"/>
              <a:cs typeface="Times New Roman" pitchFamily="18" charset="0"/>
            </a:endParaRPr>
          </a:p>
          <a:p>
            <a:pPr marL="0" indent="0">
              <a:buNone/>
            </a:pPr>
            <a:r>
              <a:rPr lang="en-US" sz="2800" dirty="0">
                <a:latin typeface="Times" pitchFamily="18" charset="0"/>
                <a:cs typeface="Times New Roman" pitchFamily="18" charset="0"/>
              </a:rPr>
              <a:t>A</a:t>
            </a:r>
            <a:r>
              <a:rPr lang="en-US" sz="2800" b="1" dirty="0">
                <a:latin typeface="Times" pitchFamily="18" charset="0"/>
                <a:cs typeface="Times New Roman" pitchFamily="18" charset="0"/>
              </a:rPr>
              <a:t> </a:t>
            </a:r>
            <a:r>
              <a:rPr lang="en-US" sz="2800" b="1" dirty="0">
                <a:solidFill>
                  <a:srgbClr val="0000FF"/>
                </a:solidFill>
                <a:latin typeface="Times" pitchFamily="18" charset="0"/>
                <a:cs typeface="Times New Roman" pitchFamily="18" charset="0"/>
              </a:rPr>
              <a:t>set</a:t>
            </a:r>
            <a:r>
              <a:rPr lang="en-US" sz="2800" b="1" dirty="0">
                <a:latin typeface="Times" pitchFamily="18" charset="0"/>
                <a:cs typeface="Times New Roman" pitchFamily="18" charset="0"/>
              </a:rPr>
              <a:t> </a:t>
            </a:r>
            <a:r>
              <a:rPr lang="en-US" sz="2800" dirty="0">
                <a:latin typeface="Times" pitchFamily="18" charset="0"/>
                <a:cs typeface="Times New Roman" pitchFamily="18" charset="0"/>
              </a:rPr>
              <a:t>is a collection of </a:t>
            </a:r>
            <a:r>
              <a:rPr lang="en-US" sz="2800" dirty="0" smtClean="0">
                <a:latin typeface="Times" pitchFamily="18" charset="0"/>
                <a:cs typeface="Times New Roman" pitchFamily="18" charset="0"/>
              </a:rPr>
              <a:t>objects.</a:t>
            </a:r>
          </a:p>
          <a:p>
            <a:pPr marL="0" indent="0">
              <a:buNone/>
            </a:pPr>
            <a:endParaRPr lang="en-US" sz="2800" dirty="0">
              <a:latin typeface="Times" pitchFamily="18" charset="0"/>
              <a:cs typeface="Times New Roman" pitchFamily="18" charset="0"/>
            </a:endParaRPr>
          </a:p>
          <a:p>
            <a:pPr marL="0" indent="0">
              <a:buNone/>
            </a:pPr>
            <a:r>
              <a:rPr lang="en-US" sz="2800" i="1" dirty="0" smtClean="0">
                <a:latin typeface="Times" pitchFamily="18" charset="0"/>
                <a:cs typeface="Times New Roman" pitchFamily="18" charset="0"/>
              </a:rPr>
              <a:t>Gray</a:t>
            </a:r>
            <a:r>
              <a:rPr lang="en-US" sz="2800" dirty="0" smtClean="0">
                <a:latin typeface="Times" pitchFamily="18" charset="0"/>
                <a:cs typeface="Times New Roman" pitchFamily="18" charset="0"/>
              </a:rPr>
              <a:t> is the collection of all gray individuals.</a:t>
            </a:r>
          </a:p>
          <a:p>
            <a:pPr marL="0" indent="0">
              <a:buNone/>
            </a:pPr>
            <a:r>
              <a:rPr lang="en-US" sz="2800" i="1" dirty="0" smtClean="0">
                <a:latin typeface="Times" pitchFamily="18" charset="0"/>
                <a:cs typeface="Times New Roman" pitchFamily="18" charset="0"/>
              </a:rPr>
              <a:t>Cat </a:t>
            </a:r>
            <a:r>
              <a:rPr lang="en-US" sz="2800" dirty="0" smtClean="0">
                <a:latin typeface="Times" pitchFamily="18" charset="0"/>
                <a:cs typeface="Times New Roman" pitchFamily="18" charset="0"/>
              </a:rPr>
              <a:t>is </a:t>
            </a:r>
            <a:r>
              <a:rPr lang="en-US" sz="2800" dirty="0">
                <a:latin typeface="Times" pitchFamily="18" charset="0"/>
                <a:cs typeface="Times New Roman" pitchFamily="18" charset="0"/>
              </a:rPr>
              <a:t>the collection of all </a:t>
            </a:r>
            <a:r>
              <a:rPr lang="en-US" sz="2800" dirty="0" smtClean="0">
                <a:latin typeface="Times" pitchFamily="18" charset="0"/>
                <a:cs typeface="Times New Roman" pitchFamily="18" charset="0"/>
              </a:rPr>
              <a:t>individuals who are cats.</a:t>
            </a:r>
          </a:p>
          <a:p>
            <a:pPr marL="0" indent="0">
              <a:buNone/>
            </a:pPr>
            <a:r>
              <a:rPr lang="en-US" sz="2800" i="1" dirty="0" smtClean="0">
                <a:latin typeface="Times" pitchFamily="18" charset="0"/>
                <a:cs typeface="Times New Roman" pitchFamily="18" charset="0"/>
              </a:rPr>
              <a:t>Purred</a:t>
            </a:r>
            <a:r>
              <a:rPr lang="en-US" sz="2800" dirty="0" smtClean="0">
                <a:latin typeface="Times" pitchFamily="18" charset="0"/>
                <a:cs typeface="Times New Roman" pitchFamily="18" charset="0"/>
              </a:rPr>
              <a:t> is the collection of all individuals who purred.</a:t>
            </a:r>
            <a:endParaRPr lang="en-US" sz="2800" i="1" dirty="0">
              <a:latin typeface="Times" pitchFamily="18" charset="0"/>
              <a:cs typeface="Times New Roman" pitchFamily="18" charset="0"/>
            </a:endParaRPr>
          </a:p>
          <a:p>
            <a:pPr marL="228600" indent="0">
              <a:buNone/>
            </a:pPr>
            <a:endParaRPr lang="en-US" sz="2800" dirty="0">
              <a:latin typeface="Times" pitchFamily="18" charset="0"/>
              <a:cs typeface="Times New Roman" pitchFamily="18" charset="0"/>
            </a:endParaRPr>
          </a:p>
        </p:txBody>
      </p:sp>
      <p:cxnSp>
        <p:nvCxnSpPr>
          <p:cNvPr id="5" name="Straight Connector 4"/>
          <p:cNvCxnSpPr/>
          <p:nvPr/>
        </p:nvCxnSpPr>
        <p:spPr>
          <a:xfrm flipV="1">
            <a:off x="5353050" y="1901250"/>
            <a:ext cx="990600" cy="533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6343650" y="1901250"/>
            <a:ext cx="1135380" cy="6248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Rectangle 1"/>
          <p:cNvSpPr>
            <a:spLocks noChangeArrowheads="1"/>
          </p:cNvSpPr>
          <p:nvPr/>
        </p:nvSpPr>
        <p:spPr bwMode="auto">
          <a:xfrm>
            <a:off x="6191250" y="1447800"/>
            <a:ext cx="6858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smtClean="0">
                <a:latin typeface="Times" pitchFamily="18" charset="0"/>
                <a:sym typeface="Webdings"/>
              </a:rPr>
              <a:t>IP</a:t>
            </a:r>
            <a:endParaRPr kumimoji="0" lang="en-US" sz="2400" b="0" i="0" u="none" strike="noStrike" cap="none" normalizeH="0" baseline="0" dirty="0" smtClean="0">
              <a:ln>
                <a:noFill/>
              </a:ln>
              <a:effectLst/>
              <a:latin typeface="Calibri" pitchFamily="34" charset="0"/>
              <a:ea typeface="Calibri" pitchFamily="34" charset="0"/>
              <a:cs typeface="Arial" pitchFamily="34" charset="0"/>
              <a:sym typeface="Webdings" pitchFamily="18" charset="2"/>
            </a:endParaRPr>
          </a:p>
        </p:txBody>
      </p:sp>
      <p:sp>
        <p:nvSpPr>
          <p:cNvPr id="8" name="Rectangle 1"/>
          <p:cNvSpPr>
            <a:spLocks noChangeArrowheads="1"/>
          </p:cNvSpPr>
          <p:nvPr/>
        </p:nvSpPr>
        <p:spPr bwMode="auto">
          <a:xfrm>
            <a:off x="5048250" y="2445425"/>
            <a:ext cx="29718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smtClean="0">
                <a:latin typeface="Times" pitchFamily="18" charset="0"/>
                <a:sym typeface="Webdings"/>
              </a:rPr>
              <a:t>NP </a:t>
            </a:r>
            <a:endParaRPr kumimoji="0" lang="en-US" sz="2400" b="0" i="0" u="none" strike="noStrike" cap="none" normalizeH="0" baseline="0" dirty="0" smtClean="0">
              <a:ln>
                <a:noFill/>
              </a:ln>
              <a:effectLst/>
              <a:latin typeface="Calibri" pitchFamily="34" charset="0"/>
              <a:ea typeface="Calibri" pitchFamily="34" charset="0"/>
              <a:cs typeface="Arial" pitchFamily="34" charset="0"/>
              <a:sym typeface="Webdings" pitchFamily="18" charset="2"/>
            </a:endParaRPr>
          </a:p>
        </p:txBody>
      </p:sp>
      <p:sp>
        <p:nvSpPr>
          <p:cNvPr id="9" name="Rectangle 1"/>
          <p:cNvSpPr>
            <a:spLocks noChangeArrowheads="1"/>
          </p:cNvSpPr>
          <p:nvPr/>
        </p:nvSpPr>
        <p:spPr bwMode="auto">
          <a:xfrm>
            <a:off x="4953000" y="2819400"/>
            <a:ext cx="89535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smtClean="0">
                <a:solidFill>
                  <a:srgbClr val="0000FF"/>
                </a:solidFill>
                <a:latin typeface="Times" pitchFamily="18" charset="0"/>
                <a:sym typeface="Webdings"/>
              </a:rPr>
              <a:t>  </a:t>
            </a:r>
            <a:endParaRPr kumimoji="0" lang="en-US" sz="2400" b="0" i="0" u="none" strike="noStrike" cap="none" normalizeH="0" baseline="0" dirty="0" smtClean="0">
              <a:ln>
                <a:noFill/>
              </a:ln>
              <a:solidFill>
                <a:srgbClr val="0000FF"/>
              </a:solidFill>
              <a:effectLst/>
              <a:latin typeface="Calibri" pitchFamily="34" charset="0"/>
              <a:ea typeface="Calibri" pitchFamily="34" charset="0"/>
              <a:cs typeface="Arial" pitchFamily="34" charset="0"/>
              <a:sym typeface="Webdings" pitchFamily="18" charset="2"/>
            </a:endParaRPr>
          </a:p>
        </p:txBody>
      </p:sp>
      <p:sp>
        <p:nvSpPr>
          <p:cNvPr id="10" name="Rectangle 1"/>
          <p:cNvSpPr>
            <a:spLocks noChangeArrowheads="1"/>
          </p:cNvSpPr>
          <p:nvPr/>
        </p:nvSpPr>
        <p:spPr bwMode="auto">
          <a:xfrm>
            <a:off x="6858000" y="1752600"/>
            <a:ext cx="6858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smtClean="0">
                <a:latin typeface="Times" pitchFamily="18" charset="0"/>
                <a:sym typeface="Webdings"/>
              </a:rPr>
              <a:t>I’</a:t>
            </a:r>
            <a:endParaRPr kumimoji="0" lang="en-US" sz="2400" b="0" i="0" u="none" strike="noStrike" cap="none" normalizeH="0" baseline="0" dirty="0" smtClean="0">
              <a:ln>
                <a:noFill/>
              </a:ln>
              <a:effectLst/>
              <a:latin typeface="Calibri" pitchFamily="34" charset="0"/>
              <a:ea typeface="Calibri" pitchFamily="34" charset="0"/>
              <a:cs typeface="Arial" pitchFamily="34" charset="0"/>
              <a:sym typeface="Webdings" pitchFamily="18" charset="2"/>
            </a:endParaRPr>
          </a:p>
        </p:txBody>
      </p:sp>
      <p:sp>
        <p:nvSpPr>
          <p:cNvPr id="11" name="Isosceles Triangle 10"/>
          <p:cNvSpPr/>
          <p:nvPr/>
        </p:nvSpPr>
        <p:spPr>
          <a:xfrm>
            <a:off x="6248400" y="2209800"/>
            <a:ext cx="1238250" cy="345132"/>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
          <p:cNvSpPr>
            <a:spLocks noChangeArrowheads="1"/>
          </p:cNvSpPr>
          <p:nvPr/>
        </p:nvSpPr>
        <p:spPr bwMode="auto">
          <a:xfrm>
            <a:off x="6400800" y="2564784"/>
            <a:ext cx="1143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smtClean="0">
                <a:solidFill>
                  <a:srgbClr val="0000FF"/>
                </a:solidFill>
                <a:latin typeface="Times" pitchFamily="18" charset="0"/>
                <a:sym typeface="Webdings"/>
              </a:rPr>
              <a:t>purred</a:t>
            </a:r>
            <a:endParaRPr kumimoji="0" lang="en-US" sz="2400" b="0" i="0" u="none" strike="noStrike" cap="none" normalizeH="0" baseline="0" dirty="0" smtClean="0">
              <a:ln>
                <a:noFill/>
              </a:ln>
              <a:solidFill>
                <a:srgbClr val="0000FF"/>
              </a:solidFill>
              <a:effectLst/>
              <a:latin typeface="Calibri" pitchFamily="34" charset="0"/>
              <a:ea typeface="Calibri" pitchFamily="34" charset="0"/>
              <a:cs typeface="Arial" pitchFamily="34" charset="0"/>
              <a:sym typeface="Webdings" pitchFamily="18" charset="2"/>
            </a:endParaRPr>
          </a:p>
        </p:txBody>
      </p:sp>
      <p:sp>
        <p:nvSpPr>
          <p:cNvPr id="13" name="Rectangle 1"/>
          <p:cNvSpPr>
            <a:spLocks noChangeArrowheads="1"/>
          </p:cNvSpPr>
          <p:nvPr/>
        </p:nvSpPr>
        <p:spPr bwMode="auto">
          <a:xfrm>
            <a:off x="6400800" y="3103691"/>
            <a:ext cx="1143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smtClean="0">
                <a:solidFill>
                  <a:srgbClr val="0000FF"/>
                </a:solidFill>
                <a:latin typeface="Times" pitchFamily="18" charset="0"/>
                <a:sym typeface="Webdings"/>
              </a:rPr>
              <a:t>is gray</a:t>
            </a:r>
            <a:endParaRPr kumimoji="0" lang="en-US" sz="2400" b="0" i="0" u="none" strike="noStrike" cap="none" normalizeH="0" baseline="0" dirty="0" smtClean="0">
              <a:ln>
                <a:noFill/>
              </a:ln>
              <a:solidFill>
                <a:srgbClr val="0000FF"/>
              </a:solidFill>
              <a:effectLst/>
              <a:latin typeface="Calibri" pitchFamily="34" charset="0"/>
              <a:ea typeface="Calibri" pitchFamily="34" charset="0"/>
              <a:cs typeface="Arial" pitchFamily="34" charset="0"/>
              <a:sym typeface="Webdings" pitchFamily="18" charset="2"/>
            </a:endParaRPr>
          </a:p>
        </p:txBody>
      </p:sp>
      <p:sp>
        <p:nvSpPr>
          <p:cNvPr id="14" name="Rectangle 1"/>
          <p:cNvSpPr>
            <a:spLocks noChangeArrowheads="1"/>
          </p:cNvSpPr>
          <p:nvPr/>
        </p:nvSpPr>
        <p:spPr bwMode="auto">
          <a:xfrm>
            <a:off x="6400800" y="3701000"/>
            <a:ext cx="1143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smtClean="0">
                <a:solidFill>
                  <a:srgbClr val="0000FF"/>
                </a:solidFill>
                <a:latin typeface="Times" pitchFamily="18" charset="0"/>
                <a:sym typeface="Webdings"/>
              </a:rPr>
              <a:t>is a cat</a:t>
            </a:r>
            <a:endParaRPr kumimoji="0" lang="en-US" sz="2400" b="0" i="0" u="none" strike="noStrike" cap="none" normalizeH="0" baseline="0" dirty="0" smtClean="0">
              <a:ln>
                <a:noFill/>
              </a:ln>
              <a:solidFill>
                <a:srgbClr val="0000FF"/>
              </a:solidFill>
              <a:effectLst/>
              <a:latin typeface="Calibri" pitchFamily="34" charset="0"/>
              <a:ea typeface="Calibri" pitchFamily="34" charset="0"/>
              <a:cs typeface="Arial" pitchFamily="34" charset="0"/>
              <a:sym typeface="Webdings" pitchFamily="18" charset="2"/>
            </a:endParaRPr>
          </a:p>
        </p:txBody>
      </p:sp>
    </p:spTree>
    <p:extLst>
      <p:ext uri="{BB962C8B-B14F-4D97-AF65-F5344CB8AC3E}">
        <p14:creationId xmlns:p14="http://schemas.microsoft.com/office/powerpoint/2010/main" val="20646559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Basic modeling</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382000" cy="4800600"/>
          </a:xfrm>
        </p:spPr>
        <p:txBody>
          <a:bodyPr>
            <a:normAutofit/>
          </a:bodyPr>
          <a:lstStyle/>
          <a:p>
            <a:pPr marL="228600" indent="0">
              <a:buNone/>
            </a:pPr>
            <a:r>
              <a:rPr lang="en-US" sz="2800" b="1" dirty="0" smtClean="0">
                <a:latin typeface="Times" pitchFamily="18" charset="0"/>
                <a:cs typeface="Times New Roman" pitchFamily="18" charset="0"/>
              </a:rPr>
              <a:t>Milo is gray</a:t>
            </a:r>
          </a:p>
          <a:p>
            <a:pPr marL="228600" indent="0">
              <a:buNone/>
            </a:pPr>
            <a:r>
              <a:rPr lang="en-US" sz="2800" b="1" dirty="0" smtClean="0">
                <a:latin typeface="Times" pitchFamily="18" charset="0"/>
                <a:cs typeface="Times New Roman" pitchFamily="18" charset="0"/>
              </a:rPr>
              <a:t>Milo is a cat</a:t>
            </a:r>
          </a:p>
          <a:p>
            <a:pPr marL="228600" indent="0">
              <a:buNone/>
            </a:pPr>
            <a:r>
              <a:rPr lang="en-US" sz="2800" b="1" dirty="0" smtClean="0">
                <a:latin typeface="Times" pitchFamily="18" charset="0"/>
                <a:cs typeface="Times New Roman" pitchFamily="18" charset="0"/>
              </a:rPr>
              <a:t>Milo purred</a:t>
            </a:r>
          </a:p>
          <a:p>
            <a:pPr marL="228600" indent="0">
              <a:buNone/>
            </a:pPr>
            <a:endParaRPr lang="en-US" sz="2800" b="1" dirty="0">
              <a:latin typeface="Times" pitchFamily="18" charset="0"/>
              <a:cs typeface="Times New Roman" pitchFamily="18" charset="0"/>
            </a:endParaRPr>
          </a:p>
          <a:p>
            <a:pPr marL="3175" indent="-3175">
              <a:buNone/>
            </a:pPr>
            <a:r>
              <a:rPr lang="en-US" sz="2800" dirty="0" smtClean="0">
                <a:latin typeface="Times" pitchFamily="18" charset="0"/>
                <a:cs typeface="Times New Roman" pitchFamily="18" charset="0"/>
              </a:rPr>
              <a:t>Milo is a </a:t>
            </a:r>
            <a:r>
              <a:rPr lang="en-US" sz="2800" b="1" dirty="0" smtClean="0">
                <a:solidFill>
                  <a:srgbClr val="0000FF"/>
                </a:solidFill>
                <a:latin typeface="Times" pitchFamily="18" charset="0"/>
                <a:cs typeface="Times New Roman" pitchFamily="18" charset="0"/>
              </a:rPr>
              <a:t>member</a:t>
            </a:r>
            <a:r>
              <a:rPr lang="en-US" sz="2800" b="1" dirty="0" smtClean="0">
                <a:latin typeface="Times" pitchFamily="18" charset="0"/>
                <a:cs typeface="Times New Roman" pitchFamily="18" charset="0"/>
              </a:rPr>
              <a:t> </a:t>
            </a:r>
            <a:r>
              <a:rPr lang="en-US" sz="2800" dirty="0" smtClean="0">
                <a:latin typeface="Times" pitchFamily="18" charset="0"/>
                <a:cs typeface="Times New Roman" pitchFamily="18" charset="0"/>
              </a:rPr>
              <a:t>of the </a:t>
            </a:r>
            <a:br>
              <a:rPr lang="en-US" sz="2800" dirty="0" smtClean="0">
                <a:latin typeface="Times" pitchFamily="18" charset="0"/>
                <a:cs typeface="Times New Roman" pitchFamily="18" charset="0"/>
              </a:rPr>
            </a:br>
            <a:r>
              <a:rPr lang="en-US" sz="2800" dirty="0" smtClean="0">
                <a:latin typeface="Times" pitchFamily="18" charset="0"/>
                <a:cs typeface="Times New Roman" pitchFamily="18" charset="0"/>
              </a:rPr>
              <a:t>set of individuals that are gray.</a:t>
            </a:r>
          </a:p>
          <a:p>
            <a:pPr marL="3175" indent="-3175">
              <a:buNone/>
            </a:pPr>
            <a:r>
              <a:rPr lang="en-US" sz="2800" dirty="0" smtClean="0">
                <a:latin typeface="Times" pitchFamily="18" charset="0"/>
                <a:cs typeface="Times New Roman" pitchFamily="18" charset="0"/>
              </a:rPr>
              <a:t>Milo </a:t>
            </a:r>
            <a:r>
              <a:rPr lang="en-US" sz="2800" dirty="0" smtClean="0">
                <a:latin typeface="Times" pitchFamily="18" charset="0"/>
                <a:cs typeface="Times New Roman" pitchFamily="18" charset="0"/>
                <a:sym typeface="Symbol"/>
              </a:rPr>
              <a:t> </a:t>
            </a:r>
            <a:r>
              <a:rPr lang="en-US" sz="2800" i="1" dirty="0" smtClean="0">
                <a:latin typeface="Times" pitchFamily="18" charset="0"/>
                <a:cs typeface="Times New Roman" pitchFamily="18" charset="0"/>
                <a:sym typeface="Symbol"/>
              </a:rPr>
              <a:t>Gray</a:t>
            </a:r>
            <a:endParaRPr lang="en-US" sz="2800" i="1" dirty="0">
              <a:latin typeface="Times" pitchFamily="18" charset="0"/>
              <a:cs typeface="Times New Roman" pitchFamily="18" charset="0"/>
            </a:endParaRPr>
          </a:p>
        </p:txBody>
      </p:sp>
      <p:cxnSp>
        <p:nvCxnSpPr>
          <p:cNvPr id="5" name="Straight Connector 4"/>
          <p:cNvCxnSpPr/>
          <p:nvPr/>
        </p:nvCxnSpPr>
        <p:spPr>
          <a:xfrm flipV="1">
            <a:off x="5353050" y="1901250"/>
            <a:ext cx="990600" cy="533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6343650" y="1901250"/>
            <a:ext cx="1135380" cy="6248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Rectangle 1"/>
          <p:cNvSpPr>
            <a:spLocks noChangeArrowheads="1"/>
          </p:cNvSpPr>
          <p:nvPr/>
        </p:nvSpPr>
        <p:spPr bwMode="auto">
          <a:xfrm>
            <a:off x="6191250" y="1447800"/>
            <a:ext cx="6858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smtClean="0">
                <a:latin typeface="Times" pitchFamily="18" charset="0"/>
                <a:sym typeface="Webdings"/>
              </a:rPr>
              <a:t>IP</a:t>
            </a:r>
            <a:endParaRPr kumimoji="0" lang="en-US" sz="2400" b="0" i="0" u="none" strike="noStrike" cap="none" normalizeH="0" baseline="0" dirty="0" smtClean="0">
              <a:ln>
                <a:noFill/>
              </a:ln>
              <a:effectLst/>
              <a:latin typeface="Calibri" pitchFamily="34" charset="0"/>
              <a:ea typeface="Calibri" pitchFamily="34" charset="0"/>
              <a:cs typeface="Arial" pitchFamily="34" charset="0"/>
              <a:sym typeface="Webdings" pitchFamily="18" charset="2"/>
            </a:endParaRPr>
          </a:p>
        </p:txBody>
      </p:sp>
      <p:sp>
        <p:nvSpPr>
          <p:cNvPr id="8" name="Rectangle 1"/>
          <p:cNvSpPr>
            <a:spLocks noChangeArrowheads="1"/>
          </p:cNvSpPr>
          <p:nvPr/>
        </p:nvSpPr>
        <p:spPr bwMode="auto">
          <a:xfrm>
            <a:off x="5048250" y="2445425"/>
            <a:ext cx="29718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smtClean="0">
                <a:latin typeface="Times" pitchFamily="18" charset="0"/>
                <a:sym typeface="Webdings"/>
              </a:rPr>
              <a:t>NP </a:t>
            </a:r>
            <a:endParaRPr kumimoji="0" lang="en-US" sz="2400" b="0" i="0" u="none" strike="noStrike" cap="none" normalizeH="0" baseline="0" dirty="0" smtClean="0">
              <a:ln>
                <a:noFill/>
              </a:ln>
              <a:effectLst/>
              <a:latin typeface="Calibri" pitchFamily="34" charset="0"/>
              <a:ea typeface="Calibri" pitchFamily="34" charset="0"/>
              <a:cs typeface="Arial" pitchFamily="34" charset="0"/>
              <a:sym typeface="Webdings" pitchFamily="18" charset="2"/>
            </a:endParaRPr>
          </a:p>
        </p:txBody>
      </p:sp>
      <p:sp>
        <p:nvSpPr>
          <p:cNvPr id="9" name="Rectangle 1"/>
          <p:cNvSpPr>
            <a:spLocks noChangeArrowheads="1"/>
          </p:cNvSpPr>
          <p:nvPr/>
        </p:nvSpPr>
        <p:spPr bwMode="auto">
          <a:xfrm>
            <a:off x="4953000" y="2819400"/>
            <a:ext cx="89535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smtClean="0">
                <a:solidFill>
                  <a:srgbClr val="0000FF"/>
                </a:solidFill>
                <a:latin typeface="Times" pitchFamily="18" charset="0"/>
                <a:sym typeface="Webdings"/>
              </a:rPr>
              <a:t>  </a:t>
            </a:r>
            <a:endParaRPr kumimoji="0" lang="en-US" sz="2400" b="0" i="0" u="none" strike="noStrike" cap="none" normalizeH="0" baseline="0" dirty="0" smtClean="0">
              <a:ln>
                <a:noFill/>
              </a:ln>
              <a:solidFill>
                <a:srgbClr val="0000FF"/>
              </a:solidFill>
              <a:effectLst/>
              <a:latin typeface="Calibri" pitchFamily="34" charset="0"/>
              <a:ea typeface="Calibri" pitchFamily="34" charset="0"/>
              <a:cs typeface="Arial" pitchFamily="34" charset="0"/>
              <a:sym typeface="Webdings" pitchFamily="18" charset="2"/>
            </a:endParaRPr>
          </a:p>
        </p:txBody>
      </p:sp>
      <p:sp>
        <p:nvSpPr>
          <p:cNvPr id="10" name="Rectangle 1"/>
          <p:cNvSpPr>
            <a:spLocks noChangeArrowheads="1"/>
          </p:cNvSpPr>
          <p:nvPr/>
        </p:nvSpPr>
        <p:spPr bwMode="auto">
          <a:xfrm>
            <a:off x="6858000" y="1752600"/>
            <a:ext cx="6858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smtClean="0">
                <a:latin typeface="Times" pitchFamily="18" charset="0"/>
                <a:sym typeface="Webdings"/>
              </a:rPr>
              <a:t>I’</a:t>
            </a:r>
            <a:endParaRPr kumimoji="0" lang="en-US" sz="2400" b="0" i="0" u="none" strike="noStrike" cap="none" normalizeH="0" baseline="0" dirty="0" smtClean="0">
              <a:ln>
                <a:noFill/>
              </a:ln>
              <a:effectLst/>
              <a:latin typeface="Calibri" pitchFamily="34" charset="0"/>
              <a:ea typeface="Calibri" pitchFamily="34" charset="0"/>
              <a:cs typeface="Arial" pitchFamily="34" charset="0"/>
              <a:sym typeface="Webdings" pitchFamily="18" charset="2"/>
            </a:endParaRPr>
          </a:p>
        </p:txBody>
      </p:sp>
      <p:sp>
        <p:nvSpPr>
          <p:cNvPr id="11" name="Isosceles Triangle 10"/>
          <p:cNvSpPr/>
          <p:nvPr/>
        </p:nvSpPr>
        <p:spPr>
          <a:xfrm>
            <a:off x="6248400" y="2209800"/>
            <a:ext cx="1238250" cy="345132"/>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
          <p:cNvSpPr>
            <a:spLocks noChangeArrowheads="1"/>
          </p:cNvSpPr>
          <p:nvPr/>
        </p:nvSpPr>
        <p:spPr bwMode="auto">
          <a:xfrm>
            <a:off x="6400800" y="2564784"/>
            <a:ext cx="1143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smtClean="0">
                <a:solidFill>
                  <a:srgbClr val="0000FF"/>
                </a:solidFill>
                <a:latin typeface="Times" pitchFamily="18" charset="0"/>
                <a:sym typeface="Webdings"/>
              </a:rPr>
              <a:t>purred</a:t>
            </a:r>
            <a:endParaRPr kumimoji="0" lang="en-US" sz="2400" b="0" i="0" u="none" strike="noStrike" cap="none" normalizeH="0" baseline="0" dirty="0" smtClean="0">
              <a:ln>
                <a:noFill/>
              </a:ln>
              <a:solidFill>
                <a:srgbClr val="0000FF"/>
              </a:solidFill>
              <a:effectLst/>
              <a:latin typeface="Calibri" pitchFamily="34" charset="0"/>
              <a:ea typeface="Calibri" pitchFamily="34" charset="0"/>
              <a:cs typeface="Arial" pitchFamily="34" charset="0"/>
              <a:sym typeface="Webdings" pitchFamily="18" charset="2"/>
            </a:endParaRPr>
          </a:p>
        </p:txBody>
      </p:sp>
      <p:sp>
        <p:nvSpPr>
          <p:cNvPr id="13" name="Rectangle 1"/>
          <p:cNvSpPr>
            <a:spLocks noChangeArrowheads="1"/>
          </p:cNvSpPr>
          <p:nvPr/>
        </p:nvSpPr>
        <p:spPr bwMode="auto">
          <a:xfrm>
            <a:off x="6400800" y="3103691"/>
            <a:ext cx="1143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smtClean="0">
                <a:solidFill>
                  <a:srgbClr val="0000FF"/>
                </a:solidFill>
                <a:latin typeface="Times" pitchFamily="18" charset="0"/>
                <a:sym typeface="Webdings"/>
              </a:rPr>
              <a:t>is gray</a:t>
            </a:r>
            <a:endParaRPr kumimoji="0" lang="en-US" sz="2400" b="0" i="0" u="none" strike="noStrike" cap="none" normalizeH="0" baseline="0" dirty="0" smtClean="0">
              <a:ln>
                <a:noFill/>
              </a:ln>
              <a:solidFill>
                <a:srgbClr val="0000FF"/>
              </a:solidFill>
              <a:effectLst/>
              <a:latin typeface="Calibri" pitchFamily="34" charset="0"/>
              <a:ea typeface="Calibri" pitchFamily="34" charset="0"/>
              <a:cs typeface="Arial" pitchFamily="34" charset="0"/>
              <a:sym typeface="Webdings" pitchFamily="18" charset="2"/>
            </a:endParaRPr>
          </a:p>
        </p:txBody>
      </p:sp>
      <p:sp>
        <p:nvSpPr>
          <p:cNvPr id="14" name="Rectangle 1"/>
          <p:cNvSpPr>
            <a:spLocks noChangeArrowheads="1"/>
          </p:cNvSpPr>
          <p:nvPr/>
        </p:nvSpPr>
        <p:spPr bwMode="auto">
          <a:xfrm>
            <a:off x="6400800" y="3701000"/>
            <a:ext cx="1143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smtClean="0">
                <a:solidFill>
                  <a:srgbClr val="0000FF"/>
                </a:solidFill>
                <a:latin typeface="Times" pitchFamily="18" charset="0"/>
                <a:sym typeface="Webdings"/>
              </a:rPr>
              <a:t>is a cat</a:t>
            </a:r>
            <a:endParaRPr kumimoji="0" lang="en-US" sz="2400" b="0" i="0" u="none" strike="noStrike" cap="none" normalizeH="0" baseline="0" dirty="0" smtClean="0">
              <a:ln>
                <a:noFill/>
              </a:ln>
              <a:solidFill>
                <a:srgbClr val="0000FF"/>
              </a:solidFill>
              <a:effectLst/>
              <a:latin typeface="Calibri" pitchFamily="34" charset="0"/>
              <a:ea typeface="Calibri" pitchFamily="34" charset="0"/>
              <a:cs typeface="Arial" pitchFamily="34" charset="0"/>
              <a:sym typeface="Webdings" pitchFamily="18" charset="2"/>
            </a:endParaRPr>
          </a:p>
        </p:txBody>
      </p:sp>
    </p:spTree>
    <p:extLst>
      <p:ext uri="{BB962C8B-B14F-4D97-AF65-F5344CB8AC3E}">
        <p14:creationId xmlns:p14="http://schemas.microsoft.com/office/powerpoint/2010/main" val="6347509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Basic modeling</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229600" cy="4800600"/>
          </a:xfrm>
        </p:spPr>
        <p:txBody>
          <a:bodyPr>
            <a:normAutofit/>
          </a:bodyPr>
          <a:lstStyle/>
          <a:p>
            <a:pPr marL="228600" indent="0">
              <a:buNone/>
            </a:pPr>
            <a:r>
              <a:rPr lang="en-US" sz="2800" b="1" dirty="0" smtClean="0">
                <a:latin typeface="Times" pitchFamily="18" charset="0"/>
                <a:cs typeface="Times New Roman" pitchFamily="18" charset="0"/>
              </a:rPr>
              <a:t>Milo is gray</a:t>
            </a:r>
          </a:p>
          <a:p>
            <a:pPr marL="228600" indent="0">
              <a:buNone/>
            </a:pPr>
            <a:r>
              <a:rPr lang="en-US" sz="2800" b="1" dirty="0" smtClean="0">
                <a:latin typeface="Times" pitchFamily="18" charset="0"/>
                <a:cs typeface="Times New Roman" pitchFamily="18" charset="0"/>
              </a:rPr>
              <a:t>Milo is a cat</a:t>
            </a:r>
          </a:p>
          <a:p>
            <a:pPr marL="228600" indent="0">
              <a:buNone/>
            </a:pPr>
            <a:r>
              <a:rPr lang="en-US" sz="2800" b="1" dirty="0" smtClean="0">
                <a:latin typeface="Times" pitchFamily="18" charset="0"/>
                <a:cs typeface="Times New Roman" pitchFamily="18" charset="0"/>
              </a:rPr>
              <a:t>Milo purred</a:t>
            </a:r>
          </a:p>
          <a:p>
            <a:pPr marL="228600" indent="0">
              <a:buNone/>
            </a:pPr>
            <a:endParaRPr lang="en-US" sz="2800" b="1" dirty="0">
              <a:latin typeface="Times" pitchFamily="18" charset="0"/>
              <a:cs typeface="Times New Roman" pitchFamily="18" charset="0"/>
            </a:endParaRPr>
          </a:p>
          <a:p>
            <a:pPr marL="3175" indent="-3175">
              <a:buNone/>
            </a:pPr>
            <a:r>
              <a:rPr lang="en-US" sz="2800" dirty="0" smtClean="0">
                <a:latin typeface="Times" pitchFamily="18" charset="0"/>
                <a:cs typeface="Times New Roman" pitchFamily="18" charset="0"/>
              </a:rPr>
              <a:t>Milo is a </a:t>
            </a:r>
            <a:r>
              <a:rPr lang="en-US" sz="2800" b="1" dirty="0" smtClean="0">
                <a:solidFill>
                  <a:srgbClr val="0000FF"/>
                </a:solidFill>
                <a:latin typeface="Times" pitchFamily="18" charset="0"/>
                <a:cs typeface="Times New Roman" pitchFamily="18" charset="0"/>
              </a:rPr>
              <a:t>member</a:t>
            </a:r>
            <a:r>
              <a:rPr lang="en-US" sz="2800" b="1" dirty="0" smtClean="0">
                <a:latin typeface="Times" pitchFamily="18" charset="0"/>
                <a:cs typeface="Times New Roman" pitchFamily="18" charset="0"/>
              </a:rPr>
              <a:t> </a:t>
            </a:r>
            <a:r>
              <a:rPr lang="en-US" sz="2800" dirty="0" smtClean="0">
                <a:latin typeface="Times" pitchFamily="18" charset="0"/>
                <a:cs typeface="Times New Roman" pitchFamily="18" charset="0"/>
              </a:rPr>
              <a:t>of the </a:t>
            </a:r>
            <a:br>
              <a:rPr lang="en-US" sz="2800" dirty="0" smtClean="0">
                <a:latin typeface="Times" pitchFamily="18" charset="0"/>
                <a:cs typeface="Times New Roman" pitchFamily="18" charset="0"/>
              </a:rPr>
            </a:br>
            <a:r>
              <a:rPr lang="en-US" sz="2800" dirty="0" smtClean="0">
                <a:latin typeface="Times" pitchFamily="18" charset="0"/>
                <a:cs typeface="Times New Roman" pitchFamily="18" charset="0"/>
              </a:rPr>
              <a:t>set of individuals that are cats.</a:t>
            </a:r>
          </a:p>
          <a:p>
            <a:pPr marL="3175" indent="-3175">
              <a:buNone/>
            </a:pPr>
            <a:r>
              <a:rPr lang="en-US" sz="2800" dirty="0" smtClean="0">
                <a:latin typeface="Times" pitchFamily="18" charset="0"/>
                <a:cs typeface="Times New Roman" pitchFamily="18" charset="0"/>
              </a:rPr>
              <a:t>Milo </a:t>
            </a:r>
            <a:r>
              <a:rPr lang="en-US" sz="2800" dirty="0" smtClean="0">
                <a:latin typeface="Times" pitchFamily="18" charset="0"/>
                <a:cs typeface="Times New Roman" pitchFamily="18" charset="0"/>
                <a:sym typeface="Symbol"/>
              </a:rPr>
              <a:t> </a:t>
            </a:r>
            <a:r>
              <a:rPr lang="en-US" sz="2800" i="1" dirty="0" smtClean="0">
                <a:latin typeface="Times" pitchFamily="18" charset="0"/>
                <a:cs typeface="Times New Roman" pitchFamily="18" charset="0"/>
                <a:sym typeface="Symbol"/>
              </a:rPr>
              <a:t>Cat</a:t>
            </a:r>
            <a:endParaRPr lang="en-US" sz="2800" i="1" dirty="0">
              <a:latin typeface="Times" pitchFamily="18" charset="0"/>
              <a:cs typeface="Times New Roman" pitchFamily="18" charset="0"/>
            </a:endParaRPr>
          </a:p>
        </p:txBody>
      </p:sp>
      <p:cxnSp>
        <p:nvCxnSpPr>
          <p:cNvPr id="5" name="Straight Connector 4"/>
          <p:cNvCxnSpPr/>
          <p:nvPr/>
        </p:nvCxnSpPr>
        <p:spPr>
          <a:xfrm flipV="1">
            <a:off x="5353050" y="1901250"/>
            <a:ext cx="990600" cy="533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6343650" y="1901250"/>
            <a:ext cx="1135380" cy="6248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Rectangle 1"/>
          <p:cNvSpPr>
            <a:spLocks noChangeArrowheads="1"/>
          </p:cNvSpPr>
          <p:nvPr/>
        </p:nvSpPr>
        <p:spPr bwMode="auto">
          <a:xfrm>
            <a:off x="6191250" y="1447800"/>
            <a:ext cx="6858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smtClean="0">
                <a:latin typeface="Times" pitchFamily="18" charset="0"/>
                <a:sym typeface="Webdings"/>
              </a:rPr>
              <a:t>IP</a:t>
            </a:r>
            <a:endParaRPr kumimoji="0" lang="en-US" sz="2400" b="0" i="0" u="none" strike="noStrike" cap="none" normalizeH="0" baseline="0" dirty="0" smtClean="0">
              <a:ln>
                <a:noFill/>
              </a:ln>
              <a:effectLst/>
              <a:latin typeface="Calibri" pitchFamily="34" charset="0"/>
              <a:ea typeface="Calibri" pitchFamily="34" charset="0"/>
              <a:cs typeface="Arial" pitchFamily="34" charset="0"/>
              <a:sym typeface="Webdings" pitchFamily="18" charset="2"/>
            </a:endParaRPr>
          </a:p>
        </p:txBody>
      </p:sp>
      <p:sp>
        <p:nvSpPr>
          <p:cNvPr id="8" name="Rectangle 1"/>
          <p:cNvSpPr>
            <a:spLocks noChangeArrowheads="1"/>
          </p:cNvSpPr>
          <p:nvPr/>
        </p:nvSpPr>
        <p:spPr bwMode="auto">
          <a:xfrm>
            <a:off x="5048250" y="2445425"/>
            <a:ext cx="29718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smtClean="0">
                <a:latin typeface="Times" pitchFamily="18" charset="0"/>
                <a:sym typeface="Webdings"/>
              </a:rPr>
              <a:t>NP </a:t>
            </a:r>
            <a:endParaRPr kumimoji="0" lang="en-US" sz="2400" b="0" i="0" u="none" strike="noStrike" cap="none" normalizeH="0" baseline="0" dirty="0" smtClean="0">
              <a:ln>
                <a:noFill/>
              </a:ln>
              <a:effectLst/>
              <a:latin typeface="Calibri" pitchFamily="34" charset="0"/>
              <a:ea typeface="Calibri" pitchFamily="34" charset="0"/>
              <a:cs typeface="Arial" pitchFamily="34" charset="0"/>
              <a:sym typeface="Webdings" pitchFamily="18" charset="2"/>
            </a:endParaRPr>
          </a:p>
        </p:txBody>
      </p:sp>
      <p:sp>
        <p:nvSpPr>
          <p:cNvPr id="9" name="Rectangle 1"/>
          <p:cNvSpPr>
            <a:spLocks noChangeArrowheads="1"/>
          </p:cNvSpPr>
          <p:nvPr/>
        </p:nvSpPr>
        <p:spPr bwMode="auto">
          <a:xfrm>
            <a:off x="4953000" y="2819400"/>
            <a:ext cx="89535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smtClean="0">
                <a:solidFill>
                  <a:srgbClr val="0000FF"/>
                </a:solidFill>
                <a:latin typeface="Times" pitchFamily="18" charset="0"/>
                <a:sym typeface="Webdings"/>
              </a:rPr>
              <a:t>  </a:t>
            </a:r>
            <a:endParaRPr kumimoji="0" lang="en-US" sz="2400" b="0" i="0" u="none" strike="noStrike" cap="none" normalizeH="0" baseline="0" dirty="0" smtClean="0">
              <a:ln>
                <a:noFill/>
              </a:ln>
              <a:solidFill>
                <a:srgbClr val="0000FF"/>
              </a:solidFill>
              <a:effectLst/>
              <a:latin typeface="Calibri" pitchFamily="34" charset="0"/>
              <a:ea typeface="Calibri" pitchFamily="34" charset="0"/>
              <a:cs typeface="Arial" pitchFamily="34" charset="0"/>
              <a:sym typeface="Webdings" pitchFamily="18" charset="2"/>
            </a:endParaRPr>
          </a:p>
        </p:txBody>
      </p:sp>
      <p:sp>
        <p:nvSpPr>
          <p:cNvPr id="10" name="Rectangle 1"/>
          <p:cNvSpPr>
            <a:spLocks noChangeArrowheads="1"/>
          </p:cNvSpPr>
          <p:nvPr/>
        </p:nvSpPr>
        <p:spPr bwMode="auto">
          <a:xfrm>
            <a:off x="6858000" y="1752600"/>
            <a:ext cx="6858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smtClean="0">
                <a:latin typeface="Times" pitchFamily="18" charset="0"/>
                <a:sym typeface="Webdings"/>
              </a:rPr>
              <a:t>I’</a:t>
            </a:r>
            <a:endParaRPr kumimoji="0" lang="en-US" sz="2400" b="0" i="0" u="none" strike="noStrike" cap="none" normalizeH="0" baseline="0" dirty="0" smtClean="0">
              <a:ln>
                <a:noFill/>
              </a:ln>
              <a:effectLst/>
              <a:latin typeface="Calibri" pitchFamily="34" charset="0"/>
              <a:ea typeface="Calibri" pitchFamily="34" charset="0"/>
              <a:cs typeface="Arial" pitchFamily="34" charset="0"/>
              <a:sym typeface="Webdings" pitchFamily="18" charset="2"/>
            </a:endParaRPr>
          </a:p>
        </p:txBody>
      </p:sp>
      <p:sp>
        <p:nvSpPr>
          <p:cNvPr id="11" name="Isosceles Triangle 10"/>
          <p:cNvSpPr/>
          <p:nvPr/>
        </p:nvSpPr>
        <p:spPr>
          <a:xfrm>
            <a:off x="6248400" y="2209800"/>
            <a:ext cx="1238250" cy="345132"/>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
          <p:cNvSpPr>
            <a:spLocks noChangeArrowheads="1"/>
          </p:cNvSpPr>
          <p:nvPr/>
        </p:nvSpPr>
        <p:spPr bwMode="auto">
          <a:xfrm>
            <a:off x="6400800" y="2564784"/>
            <a:ext cx="1143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smtClean="0">
                <a:solidFill>
                  <a:srgbClr val="0000FF"/>
                </a:solidFill>
                <a:latin typeface="Times" pitchFamily="18" charset="0"/>
                <a:sym typeface="Webdings"/>
              </a:rPr>
              <a:t>purred</a:t>
            </a:r>
            <a:endParaRPr kumimoji="0" lang="en-US" sz="2400" b="0" i="0" u="none" strike="noStrike" cap="none" normalizeH="0" baseline="0" dirty="0" smtClean="0">
              <a:ln>
                <a:noFill/>
              </a:ln>
              <a:solidFill>
                <a:srgbClr val="0000FF"/>
              </a:solidFill>
              <a:effectLst/>
              <a:latin typeface="Calibri" pitchFamily="34" charset="0"/>
              <a:ea typeface="Calibri" pitchFamily="34" charset="0"/>
              <a:cs typeface="Arial" pitchFamily="34" charset="0"/>
              <a:sym typeface="Webdings" pitchFamily="18" charset="2"/>
            </a:endParaRPr>
          </a:p>
        </p:txBody>
      </p:sp>
      <p:sp>
        <p:nvSpPr>
          <p:cNvPr id="13" name="Rectangle 1"/>
          <p:cNvSpPr>
            <a:spLocks noChangeArrowheads="1"/>
          </p:cNvSpPr>
          <p:nvPr/>
        </p:nvSpPr>
        <p:spPr bwMode="auto">
          <a:xfrm>
            <a:off x="6400800" y="3103691"/>
            <a:ext cx="1143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smtClean="0">
                <a:solidFill>
                  <a:srgbClr val="0000FF"/>
                </a:solidFill>
                <a:latin typeface="Times" pitchFamily="18" charset="0"/>
                <a:sym typeface="Webdings"/>
              </a:rPr>
              <a:t>is gray</a:t>
            </a:r>
            <a:endParaRPr kumimoji="0" lang="en-US" sz="2400" b="0" i="0" u="none" strike="noStrike" cap="none" normalizeH="0" baseline="0" dirty="0" smtClean="0">
              <a:ln>
                <a:noFill/>
              </a:ln>
              <a:solidFill>
                <a:srgbClr val="0000FF"/>
              </a:solidFill>
              <a:effectLst/>
              <a:latin typeface="Calibri" pitchFamily="34" charset="0"/>
              <a:ea typeface="Calibri" pitchFamily="34" charset="0"/>
              <a:cs typeface="Arial" pitchFamily="34" charset="0"/>
              <a:sym typeface="Webdings" pitchFamily="18" charset="2"/>
            </a:endParaRPr>
          </a:p>
        </p:txBody>
      </p:sp>
      <p:sp>
        <p:nvSpPr>
          <p:cNvPr id="14" name="Rectangle 1"/>
          <p:cNvSpPr>
            <a:spLocks noChangeArrowheads="1"/>
          </p:cNvSpPr>
          <p:nvPr/>
        </p:nvSpPr>
        <p:spPr bwMode="auto">
          <a:xfrm>
            <a:off x="6400800" y="3701000"/>
            <a:ext cx="1143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smtClean="0">
                <a:solidFill>
                  <a:srgbClr val="0000FF"/>
                </a:solidFill>
                <a:latin typeface="Times" pitchFamily="18" charset="0"/>
                <a:sym typeface="Webdings"/>
              </a:rPr>
              <a:t>is a cat</a:t>
            </a:r>
            <a:endParaRPr kumimoji="0" lang="en-US" sz="2400" b="0" i="0" u="none" strike="noStrike" cap="none" normalizeH="0" baseline="0" dirty="0" smtClean="0">
              <a:ln>
                <a:noFill/>
              </a:ln>
              <a:solidFill>
                <a:srgbClr val="0000FF"/>
              </a:solidFill>
              <a:effectLst/>
              <a:latin typeface="Calibri" pitchFamily="34" charset="0"/>
              <a:ea typeface="Calibri" pitchFamily="34" charset="0"/>
              <a:cs typeface="Arial" pitchFamily="34" charset="0"/>
              <a:sym typeface="Webdings" pitchFamily="18" charset="2"/>
            </a:endParaRPr>
          </a:p>
        </p:txBody>
      </p:sp>
    </p:spTree>
    <p:extLst>
      <p:ext uri="{BB962C8B-B14F-4D97-AF65-F5344CB8AC3E}">
        <p14:creationId xmlns:p14="http://schemas.microsoft.com/office/powerpoint/2010/main" val="22224869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Basic modeling</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77200" cy="4800600"/>
          </a:xfrm>
        </p:spPr>
        <p:txBody>
          <a:bodyPr>
            <a:normAutofit/>
          </a:bodyPr>
          <a:lstStyle/>
          <a:p>
            <a:pPr marL="228600" indent="0">
              <a:buNone/>
            </a:pPr>
            <a:r>
              <a:rPr lang="en-US" sz="2800" b="1" dirty="0" smtClean="0">
                <a:latin typeface="Times" pitchFamily="18" charset="0"/>
                <a:cs typeface="Times New Roman" pitchFamily="18" charset="0"/>
              </a:rPr>
              <a:t>Milo is gray</a:t>
            </a:r>
          </a:p>
          <a:p>
            <a:pPr marL="228600" indent="0">
              <a:buNone/>
            </a:pPr>
            <a:r>
              <a:rPr lang="en-US" sz="2800" b="1" dirty="0" smtClean="0">
                <a:latin typeface="Times" pitchFamily="18" charset="0"/>
                <a:cs typeface="Times New Roman" pitchFamily="18" charset="0"/>
              </a:rPr>
              <a:t>Milo is a cat</a:t>
            </a:r>
          </a:p>
          <a:p>
            <a:pPr marL="228600" indent="0">
              <a:buNone/>
            </a:pPr>
            <a:r>
              <a:rPr lang="en-US" sz="2800" b="1" dirty="0" smtClean="0">
                <a:latin typeface="Times" pitchFamily="18" charset="0"/>
                <a:cs typeface="Times New Roman" pitchFamily="18" charset="0"/>
              </a:rPr>
              <a:t>Milo purred</a:t>
            </a:r>
          </a:p>
          <a:p>
            <a:pPr marL="228600" indent="0">
              <a:buNone/>
            </a:pPr>
            <a:endParaRPr lang="en-US" sz="2800" b="1" dirty="0">
              <a:latin typeface="Times" pitchFamily="18" charset="0"/>
              <a:cs typeface="Times New Roman" pitchFamily="18" charset="0"/>
            </a:endParaRPr>
          </a:p>
          <a:p>
            <a:pPr marL="3175" indent="-3175">
              <a:buNone/>
            </a:pPr>
            <a:r>
              <a:rPr lang="en-US" sz="2800" dirty="0" smtClean="0">
                <a:latin typeface="Times" pitchFamily="18" charset="0"/>
                <a:cs typeface="Times New Roman" pitchFamily="18" charset="0"/>
              </a:rPr>
              <a:t>Milo is a </a:t>
            </a:r>
            <a:r>
              <a:rPr lang="en-US" sz="2800" b="1" dirty="0" smtClean="0">
                <a:solidFill>
                  <a:srgbClr val="0000FF"/>
                </a:solidFill>
                <a:latin typeface="Times" pitchFamily="18" charset="0"/>
                <a:cs typeface="Times New Roman" pitchFamily="18" charset="0"/>
              </a:rPr>
              <a:t>member</a:t>
            </a:r>
            <a:r>
              <a:rPr lang="en-US" sz="2800" b="1" dirty="0" smtClean="0">
                <a:latin typeface="Times" pitchFamily="18" charset="0"/>
                <a:cs typeface="Times New Roman" pitchFamily="18" charset="0"/>
              </a:rPr>
              <a:t> </a:t>
            </a:r>
            <a:r>
              <a:rPr lang="en-US" sz="2800" dirty="0" smtClean="0">
                <a:latin typeface="Times" pitchFamily="18" charset="0"/>
                <a:cs typeface="Times New Roman" pitchFamily="18" charset="0"/>
              </a:rPr>
              <a:t>of the </a:t>
            </a:r>
            <a:br>
              <a:rPr lang="en-US" sz="2800" dirty="0" smtClean="0">
                <a:latin typeface="Times" pitchFamily="18" charset="0"/>
                <a:cs typeface="Times New Roman" pitchFamily="18" charset="0"/>
              </a:rPr>
            </a:br>
            <a:r>
              <a:rPr lang="en-US" sz="2800" dirty="0" smtClean="0">
                <a:latin typeface="Times" pitchFamily="18" charset="0"/>
                <a:cs typeface="Times New Roman" pitchFamily="18" charset="0"/>
              </a:rPr>
              <a:t>set of individuals that purred.</a:t>
            </a:r>
          </a:p>
          <a:p>
            <a:pPr marL="3175" indent="-3175">
              <a:buNone/>
            </a:pPr>
            <a:r>
              <a:rPr lang="en-US" sz="2800" dirty="0" smtClean="0">
                <a:latin typeface="Times" pitchFamily="18" charset="0"/>
                <a:cs typeface="Times New Roman" pitchFamily="18" charset="0"/>
              </a:rPr>
              <a:t>Milo </a:t>
            </a:r>
            <a:r>
              <a:rPr lang="en-US" sz="2800" dirty="0" smtClean="0">
                <a:latin typeface="Times" pitchFamily="18" charset="0"/>
                <a:cs typeface="Times New Roman" pitchFamily="18" charset="0"/>
                <a:sym typeface="Symbol"/>
              </a:rPr>
              <a:t> </a:t>
            </a:r>
            <a:r>
              <a:rPr lang="en-US" sz="2800" i="1" dirty="0" smtClean="0">
                <a:latin typeface="Times" pitchFamily="18" charset="0"/>
                <a:cs typeface="Times New Roman" pitchFamily="18" charset="0"/>
                <a:sym typeface="Symbol"/>
              </a:rPr>
              <a:t>Purred</a:t>
            </a:r>
            <a:endParaRPr lang="en-US" sz="2800" i="1" dirty="0">
              <a:latin typeface="Times" pitchFamily="18" charset="0"/>
              <a:cs typeface="Times New Roman" pitchFamily="18" charset="0"/>
            </a:endParaRPr>
          </a:p>
        </p:txBody>
      </p:sp>
      <p:cxnSp>
        <p:nvCxnSpPr>
          <p:cNvPr id="5" name="Straight Connector 4"/>
          <p:cNvCxnSpPr/>
          <p:nvPr/>
        </p:nvCxnSpPr>
        <p:spPr>
          <a:xfrm flipV="1">
            <a:off x="5353050" y="1901250"/>
            <a:ext cx="990600" cy="533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6343650" y="1901250"/>
            <a:ext cx="1135380" cy="6248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Rectangle 1"/>
          <p:cNvSpPr>
            <a:spLocks noChangeArrowheads="1"/>
          </p:cNvSpPr>
          <p:nvPr/>
        </p:nvSpPr>
        <p:spPr bwMode="auto">
          <a:xfrm>
            <a:off x="6191250" y="1447800"/>
            <a:ext cx="6858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smtClean="0">
                <a:latin typeface="Times" pitchFamily="18" charset="0"/>
                <a:sym typeface="Webdings"/>
              </a:rPr>
              <a:t>IP</a:t>
            </a:r>
            <a:endParaRPr kumimoji="0" lang="en-US" sz="2400" b="0" i="0" u="none" strike="noStrike" cap="none" normalizeH="0" baseline="0" dirty="0" smtClean="0">
              <a:ln>
                <a:noFill/>
              </a:ln>
              <a:effectLst/>
              <a:latin typeface="Calibri" pitchFamily="34" charset="0"/>
              <a:ea typeface="Calibri" pitchFamily="34" charset="0"/>
              <a:cs typeface="Arial" pitchFamily="34" charset="0"/>
              <a:sym typeface="Webdings" pitchFamily="18" charset="2"/>
            </a:endParaRPr>
          </a:p>
        </p:txBody>
      </p:sp>
      <p:sp>
        <p:nvSpPr>
          <p:cNvPr id="8" name="Rectangle 1"/>
          <p:cNvSpPr>
            <a:spLocks noChangeArrowheads="1"/>
          </p:cNvSpPr>
          <p:nvPr/>
        </p:nvSpPr>
        <p:spPr bwMode="auto">
          <a:xfrm>
            <a:off x="5048250" y="2445425"/>
            <a:ext cx="29718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smtClean="0">
                <a:latin typeface="Times" pitchFamily="18" charset="0"/>
                <a:sym typeface="Webdings"/>
              </a:rPr>
              <a:t>NP </a:t>
            </a:r>
            <a:endParaRPr kumimoji="0" lang="en-US" sz="2400" b="0" i="0" u="none" strike="noStrike" cap="none" normalizeH="0" baseline="0" dirty="0" smtClean="0">
              <a:ln>
                <a:noFill/>
              </a:ln>
              <a:effectLst/>
              <a:latin typeface="Calibri" pitchFamily="34" charset="0"/>
              <a:ea typeface="Calibri" pitchFamily="34" charset="0"/>
              <a:cs typeface="Arial" pitchFamily="34" charset="0"/>
              <a:sym typeface="Webdings" pitchFamily="18" charset="2"/>
            </a:endParaRPr>
          </a:p>
        </p:txBody>
      </p:sp>
      <p:sp>
        <p:nvSpPr>
          <p:cNvPr id="9" name="Rectangle 1"/>
          <p:cNvSpPr>
            <a:spLocks noChangeArrowheads="1"/>
          </p:cNvSpPr>
          <p:nvPr/>
        </p:nvSpPr>
        <p:spPr bwMode="auto">
          <a:xfrm>
            <a:off x="4953000" y="2819400"/>
            <a:ext cx="89535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smtClean="0">
                <a:solidFill>
                  <a:srgbClr val="0000FF"/>
                </a:solidFill>
                <a:latin typeface="Times" pitchFamily="18" charset="0"/>
                <a:sym typeface="Webdings"/>
              </a:rPr>
              <a:t>  </a:t>
            </a:r>
            <a:endParaRPr kumimoji="0" lang="en-US" sz="2400" b="0" i="0" u="none" strike="noStrike" cap="none" normalizeH="0" baseline="0" dirty="0" smtClean="0">
              <a:ln>
                <a:noFill/>
              </a:ln>
              <a:solidFill>
                <a:srgbClr val="0000FF"/>
              </a:solidFill>
              <a:effectLst/>
              <a:latin typeface="Calibri" pitchFamily="34" charset="0"/>
              <a:ea typeface="Calibri" pitchFamily="34" charset="0"/>
              <a:cs typeface="Arial" pitchFamily="34" charset="0"/>
              <a:sym typeface="Webdings" pitchFamily="18" charset="2"/>
            </a:endParaRPr>
          </a:p>
        </p:txBody>
      </p:sp>
      <p:sp>
        <p:nvSpPr>
          <p:cNvPr id="10" name="Rectangle 1"/>
          <p:cNvSpPr>
            <a:spLocks noChangeArrowheads="1"/>
          </p:cNvSpPr>
          <p:nvPr/>
        </p:nvSpPr>
        <p:spPr bwMode="auto">
          <a:xfrm>
            <a:off x="6858000" y="1752600"/>
            <a:ext cx="6858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smtClean="0">
                <a:latin typeface="Times" pitchFamily="18" charset="0"/>
                <a:sym typeface="Webdings"/>
              </a:rPr>
              <a:t>I’</a:t>
            </a:r>
            <a:endParaRPr kumimoji="0" lang="en-US" sz="2400" b="0" i="0" u="none" strike="noStrike" cap="none" normalizeH="0" baseline="0" dirty="0" smtClean="0">
              <a:ln>
                <a:noFill/>
              </a:ln>
              <a:effectLst/>
              <a:latin typeface="Calibri" pitchFamily="34" charset="0"/>
              <a:ea typeface="Calibri" pitchFamily="34" charset="0"/>
              <a:cs typeface="Arial" pitchFamily="34" charset="0"/>
              <a:sym typeface="Webdings" pitchFamily="18" charset="2"/>
            </a:endParaRPr>
          </a:p>
        </p:txBody>
      </p:sp>
      <p:sp>
        <p:nvSpPr>
          <p:cNvPr id="11" name="Isosceles Triangle 10"/>
          <p:cNvSpPr/>
          <p:nvPr/>
        </p:nvSpPr>
        <p:spPr>
          <a:xfrm>
            <a:off x="6248400" y="2209800"/>
            <a:ext cx="1238250" cy="345132"/>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
          <p:cNvSpPr>
            <a:spLocks noChangeArrowheads="1"/>
          </p:cNvSpPr>
          <p:nvPr/>
        </p:nvSpPr>
        <p:spPr bwMode="auto">
          <a:xfrm>
            <a:off x="6400800" y="2564784"/>
            <a:ext cx="1143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smtClean="0">
                <a:solidFill>
                  <a:srgbClr val="0000FF"/>
                </a:solidFill>
                <a:latin typeface="Times" pitchFamily="18" charset="0"/>
                <a:sym typeface="Webdings"/>
              </a:rPr>
              <a:t>purred</a:t>
            </a:r>
            <a:endParaRPr kumimoji="0" lang="en-US" sz="2400" b="0" i="0" u="none" strike="noStrike" cap="none" normalizeH="0" baseline="0" dirty="0" smtClean="0">
              <a:ln>
                <a:noFill/>
              </a:ln>
              <a:solidFill>
                <a:srgbClr val="0000FF"/>
              </a:solidFill>
              <a:effectLst/>
              <a:latin typeface="Calibri" pitchFamily="34" charset="0"/>
              <a:ea typeface="Calibri" pitchFamily="34" charset="0"/>
              <a:cs typeface="Arial" pitchFamily="34" charset="0"/>
              <a:sym typeface="Webdings" pitchFamily="18" charset="2"/>
            </a:endParaRPr>
          </a:p>
        </p:txBody>
      </p:sp>
      <p:sp>
        <p:nvSpPr>
          <p:cNvPr id="13" name="Rectangle 1"/>
          <p:cNvSpPr>
            <a:spLocks noChangeArrowheads="1"/>
          </p:cNvSpPr>
          <p:nvPr/>
        </p:nvSpPr>
        <p:spPr bwMode="auto">
          <a:xfrm>
            <a:off x="6400800" y="3103691"/>
            <a:ext cx="1143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smtClean="0">
                <a:solidFill>
                  <a:srgbClr val="0000FF"/>
                </a:solidFill>
                <a:latin typeface="Times" pitchFamily="18" charset="0"/>
                <a:sym typeface="Webdings"/>
              </a:rPr>
              <a:t>is gray</a:t>
            </a:r>
            <a:endParaRPr kumimoji="0" lang="en-US" sz="2400" b="0" i="0" u="none" strike="noStrike" cap="none" normalizeH="0" baseline="0" dirty="0" smtClean="0">
              <a:ln>
                <a:noFill/>
              </a:ln>
              <a:solidFill>
                <a:srgbClr val="0000FF"/>
              </a:solidFill>
              <a:effectLst/>
              <a:latin typeface="Calibri" pitchFamily="34" charset="0"/>
              <a:ea typeface="Calibri" pitchFamily="34" charset="0"/>
              <a:cs typeface="Arial" pitchFamily="34" charset="0"/>
              <a:sym typeface="Webdings" pitchFamily="18" charset="2"/>
            </a:endParaRPr>
          </a:p>
        </p:txBody>
      </p:sp>
      <p:sp>
        <p:nvSpPr>
          <p:cNvPr id="14" name="Rectangle 1"/>
          <p:cNvSpPr>
            <a:spLocks noChangeArrowheads="1"/>
          </p:cNvSpPr>
          <p:nvPr/>
        </p:nvSpPr>
        <p:spPr bwMode="auto">
          <a:xfrm>
            <a:off x="6400800" y="3701000"/>
            <a:ext cx="1143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smtClean="0">
                <a:solidFill>
                  <a:srgbClr val="0000FF"/>
                </a:solidFill>
                <a:latin typeface="Times" pitchFamily="18" charset="0"/>
                <a:sym typeface="Webdings"/>
              </a:rPr>
              <a:t>is a cat</a:t>
            </a:r>
            <a:endParaRPr kumimoji="0" lang="en-US" sz="2400" b="0" i="0" u="none" strike="noStrike" cap="none" normalizeH="0" baseline="0" dirty="0" smtClean="0">
              <a:ln>
                <a:noFill/>
              </a:ln>
              <a:solidFill>
                <a:srgbClr val="0000FF"/>
              </a:solidFill>
              <a:effectLst/>
              <a:latin typeface="Calibri" pitchFamily="34" charset="0"/>
              <a:ea typeface="Calibri" pitchFamily="34" charset="0"/>
              <a:cs typeface="Arial" pitchFamily="34" charset="0"/>
              <a:sym typeface="Webdings" pitchFamily="18" charset="2"/>
            </a:endParaRPr>
          </a:p>
        </p:txBody>
      </p:sp>
    </p:spTree>
    <p:extLst>
      <p:ext uri="{BB962C8B-B14F-4D97-AF65-F5344CB8AC3E}">
        <p14:creationId xmlns:p14="http://schemas.microsoft.com/office/powerpoint/2010/main" val="22602326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Modification</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77200" cy="4800600"/>
          </a:xfrm>
          <a:solidFill>
            <a:schemeClr val="bg1"/>
          </a:solidFill>
        </p:spPr>
        <p:txBody>
          <a:bodyPr>
            <a:normAutofit/>
          </a:bodyPr>
          <a:lstStyle/>
          <a:p>
            <a:pPr marL="228600" indent="0">
              <a:buNone/>
            </a:pPr>
            <a:r>
              <a:rPr lang="en-US" sz="2800" b="1" dirty="0" smtClean="0">
                <a:latin typeface="Times" pitchFamily="18" charset="0"/>
                <a:cs typeface="Times New Roman" pitchFamily="18" charset="0"/>
              </a:rPr>
              <a:t>Milo [</a:t>
            </a:r>
            <a:r>
              <a:rPr lang="en-US" sz="2800" baseline="-25000" dirty="0" smtClean="0">
                <a:latin typeface="Times" pitchFamily="18" charset="0"/>
                <a:cs typeface="Times New Roman" pitchFamily="18" charset="0"/>
              </a:rPr>
              <a:t>I’</a:t>
            </a:r>
            <a:r>
              <a:rPr lang="en-US" sz="2800" b="1" dirty="0" smtClean="0">
                <a:latin typeface="Times" pitchFamily="18" charset="0"/>
                <a:cs typeface="Times New Roman" pitchFamily="18" charset="0"/>
              </a:rPr>
              <a:t> is a gray cat ]</a:t>
            </a:r>
          </a:p>
          <a:p>
            <a:pPr marL="228600" indent="0">
              <a:buNone/>
            </a:pPr>
            <a:endParaRPr lang="en-US" sz="2800" b="1" dirty="0">
              <a:latin typeface="Times" pitchFamily="18" charset="0"/>
              <a:cs typeface="Times New Roman" pitchFamily="18" charset="0"/>
            </a:endParaRPr>
          </a:p>
          <a:p>
            <a:pPr marL="0" indent="0">
              <a:buNone/>
            </a:pPr>
            <a:r>
              <a:rPr lang="en-US" sz="2800" b="1" dirty="0" smtClean="0">
                <a:solidFill>
                  <a:srgbClr val="0000FF"/>
                </a:solidFill>
                <a:latin typeface="Times" pitchFamily="18" charset="0"/>
                <a:cs typeface="Times New Roman" pitchFamily="18" charset="0"/>
                <a:sym typeface="Symbol"/>
              </a:rPr>
              <a:t>Set intersection</a:t>
            </a:r>
            <a:r>
              <a:rPr lang="en-US" sz="2800" dirty="0" smtClean="0">
                <a:latin typeface="Times" pitchFamily="18" charset="0"/>
                <a:cs typeface="Times New Roman" pitchFamily="18" charset="0"/>
                <a:sym typeface="Symbol"/>
              </a:rPr>
              <a:t>: The set that results from combining two other sets                                      </a:t>
            </a:r>
          </a:p>
          <a:p>
            <a:pPr marL="0" indent="0">
              <a:buNone/>
            </a:pPr>
            <a:r>
              <a:rPr lang="en-US" sz="2800" dirty="0" smtClean="0">
                <a:latin typeface="Times" pitchFamily="18" charset="0"/>
                <a:cs typeface="Times New Roman" pitchFamily="18" charset="0"/>
              </a:rPr>
              <a:t>    </a:t>
            </a:r>
            <a:endParaRPr lang="en-US" sz="2800" dirty="0">
              <a:latin typeface="Times" pitchFamily="18" charset="0"/>
              <a:cs typeface="Times New Roman" pitchFamily="18" charset="0"/>
            </a:endParaRPr>
          </a:p>
          <a:p>
            <a:pPr marL="0" indent="0">
              <a:buNone/>
            </a:pPr>
            <a:r>
              <a:rPr lang="en-US" sz="2800" dirty="0" smtClean="0">
                <a:latin typeface="Times" pitchFamily="18" charset="0"/>
                <a:cs typeface="Times New Roman" pitchFamily="18" charset="0"/>
              </a:rPr>
              <a:t>Milo </a:t>
            </a:r>
            <a:r>
              <a:rPr lang="en-US" sz="2800" dirty="0">
                <a:latin typeface="Times" pitchFamily="18" charset="0"/>
                <a:cs typeface="Times New Roman" pitchFamily="18" charset="0"/>
                <a:sym typeface="Symbol"/>
              </a:rPr>
              <a:t> </a:t>
            </a:r>
            <a:r>
              <a:rPr lang="en-US" sz="2800" i="1" dirty="0" smtClean="0">
                <a:latin typeface="Times" pitchFamily="18" charset="0"/>
                <a:cs typeface="Times New Roman" pitchFamily="18" charset="0"/>
                <a:sym typeface="Symbol"/>
              </a:rPr>
              <a:t>Gray </a:t>
            </a:r>
            <a:r>
              <a:rPr lang="en-US" sz="2800" dirty="0" smtClean="0">
                <a:latin typeface="Times" pitchFamily="18" charset="0"/>
                <a:cs typeface="Times New Roman" pitchFamily="18" charset="0"/>
                <a:sym typeface="Symbol"/>
              </a:rPr>
              <a:t> </a:t>
            </a:r>
            <a:r>
              <a:rPr lang="en-US" sz="2800" i="1" dirty="0" smtClean="0">
                <a:latin typeface="Times" pitchFamily="18" charset="0"/>
                <a:cs typeface="Times New Roman" pitchFamily="18" charset="0"/>
                <a:sym typeface="Symbol"/>
              </a:rPr>
              <a:t>Cat</a:t>
            </a:r>
          </a:p>
          <a:p>
            <a:pPr marL="228600" indent="0">
              <a:buNone/>
            </a:pPr>
            <a:endParaRPr lang="en-US" sz="2800" i="1" dirty="0" smtClean="0">
              <a:latin typeface="Times" pitchFamily="18" charset="0"/>
              <a:cs typeface="Times New Roman" pitchFamily="18" charset="0"/>
              <a:sym typeface="Symbol"/>
            </a:endParaRPr>
          </a:p>
          <a:p>
            <a:pPr marL="228600" indent="0">
              <a:buNone/>
            </a:pPr>
            <a:endParaRPr lang="en-US" sz="2800" i="1" dirty="0" smtClean="0">
              <a:latin typeface="Times" pitchFamily="18" charset="0"/>
              <a:cs typeface="Times New Roman" pitchFamily="18" charset="0"/>
              <a:sym typeface="Symbol"/>
            </a:endParaRPr>
          </a:p>
          <a:p>
            <a:pPr marL="228600" indent="0">
              <a:buNone/>
            </a:pPr>
            <a:r>
              <a:rPr lang="en-US" sz="2800" i="1" dirty="0" smtClean="0">
                <a:latin typeface="Times" pitchFamily="18" charset="0"/>
                <a:cs typeface="Times New Roman" pitchFamily="18" charset="0"/>
                <a:sym typeface="Symbol"/>
              </a:rPr>
              <a:t>                                        Cat            Gray</a:t>
            </a:r>
            <a:endParaRPr lang="en-US" sz="2800" i="1" dirty="0">
              <a:latin typeface="Times" pitchFamily="18" charset="0"/>
              <a:cs typeface="Times New Roman" pitchFamily="18" charset="0"/>
              <a:sym typeface="Symbol"/>
            </a:endParaRPr>
          </a:p>
          <a:p>
            <a:pPr marL="228600" indent="0">
              <a:buNone/>
            </a:pPr>
            <a:endParaRPr lang="en-US" sz="2800" dirty="0" smtClean="0">
              <a:latin typeface="Times" pitchFamily="18" charset="0"/>
              <a:cs typeface="Times New Roman" pitchFamily="18" charset="0"/>
              <a:sym typeface="Symbol"/>
            </a:endParaRPr>
          </a:p>
          <a:p>
            <a:pPr marL="228600" indent="0">
              <a:buNone/>
            </a:pPr>
            <a:endParaRPr lang="en-US" sz="2800" dirty="0">
              <a:latin typeface="Times" pitchFamily="18" charset="0"/>
              <a:cs typeface="Times New Roman" pitchFamily="18" charset="0"/>
            </a:endParaRPr>
          </a:p>
        </p:txBody>
      </p:sp>
      <p:pic>
        <p:nvPicPr>
          <p:cNvPr id="39" name="Picture 38" descr="intersection.png"/>
          <p:cNvPicPr>
            <a:picLocks noChangeAspect="1"/>
          </p:cNvPicPr>
          <p:nvPr/>
        </p:nvPicPr>
        <p:blipFill>
          <a:blip r:embed="rId2" cstate="print"/>
          <a:stretch>
            <a:fillRect/>
          </a:stretch>
        </p:blipFill>
        <p:spPr>
          <a:xfrm>
            <a:off x="4419599" y="3810000"/>
            <a:ext cx="3593175" cy="1686118"/>
          </a:xfrm>
          <a:prstGeom prst="rect">
            <a:avLst/>
          </a:prstGeom>
        </p:spPr>
      </p:pic>
    </p:spTree>
    <p:extLst>
      <p:ext uri="{BB962C8B-B14F-4D97-AF65-F5344CB8AC3E}">
        <p14:creationId xmlns:p14="http://schemas.microsoft.com/office/powerpoint/2010/main" val="19424345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Modification</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77200" cy="4800600"/>
          </a:xfrm>
          <a:solidFill>
            <a:schemeClr val="bg1"/>
          </a:solidFill>
        </p:spPr>
        <p:txBody>
          <a:bodyPr>
            <a:normAutofit/>
          </a:bodyPr>
          <a:lstStyle/>
          <a:p>
            <a:pPr marL="0" indent="0">
              <a:buNone/>
            </a:pPr>
            <a:r>
              <a:rPr lang="en-US" sz="2800" dirty="0" smtClean="0">
                <a:latin typeface="Times" pitchFamily="18" charset="0"/>
                <a:cs typeface="Times New Roman" pitchFamily="18" charset="0"/>
                <a:sym typeface="Symbol"/>
              </a:rPr>
              <a:t>Set intersection can describe other adjectives too:</a:t>
            </a:r>
            <a:endParaRPr lang="en-US" sz="2800" b="1" dirty="0" smtClean="0">
              <a:solidFill>
                <a:srgbClr val="0000FF"/>
              </a:solidFill>
              <a:latin typeface="Times" pitchFamily="18" charset="0"/>
              <a:cs typeface="Times New Roman" pitchFamily="18" charset="0"/>
              <a:sym typeface="Symbol"/>
            </a:endParaRPr>
          </a:p>
          <a:p>
            <a:pPr marL="228600" indent="0">
              <a:buNone/>
            </a:pPr>
            <a:endParaRPr lang="en-US" sz="2800" b="1" dirty="0" smtClean="0">
              <a:latin typeface="Times" pitchFamily="18" charset="0"/>
              <a:cs typeface="Times New Roman" pitchFamily="18" charset="0"/>
              <a:sym typeface="Symbol"/>
            </a:endParaRPr>
          </a:p>
          <a:p>
            <a:pPr marL="228600" indent="0">
              <a:buNone/>
            </a:pPr>
            <a:r>
              <a:rPr lang="en-US" sz="2800" b="1" dirty="0" smtClean="0">
                <a:latin typeface="Times" pitchFamily="18" charset="0"/>
                <a:cs typeface="Times New Roman" pitchFamily="18" charset="0"/>
                <a:sym typeface="Symbol"/>
              </a:rPr>
              <a:t>Milo is a </a:t>
            </a:r>
            <a:r>
              <a:rPr lang="en-US" sz="2800" b="1" i="1" dirty="0" smtClean="0">
                <a:latin typeface="Times" pitchFamily="18" charset="0"/>
                <a:cs typeface="Times New Roman" pitchFamily="18" charset="0"/>
                <a:sym typeface="Symbol"/>
              </a:rPr>
              <a:t>gray</a:t>
            </a:r>
            <a:r>
              <a:rPr lang="en-US" sz="2800" b="1" dirty="0" smtClean="0">
                <a:latin typeface="Times" pitchFamily="18" charset="0"/>
                <a:cs typeface="Times New Roman" pitchFamily="18" charset="0"/>
                <a:sym typeface="Symbol"/>
              </a:rPr>
              <a:t> cat</a:t>
            </a:r>
          </a:p>
          <a:p>
            <a:pPr marL="228600" indent="0">
              <a:buNone/>
            </a:pPr>
            <a:r>
              <a:rPr lang="en-US" sz="2800" b="1" dirty="0" smtClean="0">
                <a:latin typeface="Times" pitchFamily="18" charset="0"/>
                <a:cs typeface="Times New Roman" pitchFamily="18" charset="0"/>
                <a:sym typeface="Symbol"/>
              </a:rPr>
              <a:t>Gianni is an </a:t>
            </a:r>
            <a:r>
              <a:rPr lang="en-US" sz="2800" b="1" i="1" dirty="0" smtClean="0">
                <a:latin typeface="Times" pitchFamily="18" charset="0"/>
                <a:cs typeface="Times New Roman" pitchFamily="18" charset="0"/>
                <a:sym typeface="Symbol"/>
              </a:rPr>
              <a:t>Italian</a:t>
            </a:r>
            <a:r>
              <a:rPr lang="en-US" sz="2800" b="1" dirty="0" smtClean="0">
                <a:latin typeface="Times" pitchFamily="18" charset="0"/>
                <a:cs typeface="Times New Roman" pitchFamily="18" charset="0"/>
                <a:sym typeface="Symbol"/>
              </a:rPr>
              <a:t> waiter </a:t>
            </a:r>
          </a:p>
          <a:p>
            <a:pPr marL="228600" indent="0">
              <a:buNone/>
            </a:pPr>
            <a:r>
              <a:rPr lang="en-US" sz="2800" b="1" dirty="0" smtClean="0">
                <a:latin typeface="Times" pitchFamily="18" charset="0"/>
                <a:cs typeface="Times New Roman" pitchFamily="18" charset="0"/>
                <a:sym typeface="Symbol"/>
              </a:rPr>
              <a:t>T-Rex is a </a:t>
            </a:r>
            <a:r>
              <a:rPr lang="en-US" sz="2800" b="1" i="1" dirty="0" smtClean="0">
                <a:latin typeface="Times" pitchFamily="18" charset="0"/>
                <a:cs typeface="Times New Roman" pitchFamily="18" charset="0"/>
                <a:sym typeface="Symbol"/>
              </a:rPr>
              <a:t>carnivorous</a:t>
            </a:r>
            <a:r>
              <a:rPr lang="en-US" sz="2800" b="1" dirty="0" smtClean="0">
                <a:latin typeface="Times" pitchFamily="18" charset="0"/>
                <a:cs typeface="Times New Roman" pitchFamily="18" charset="0"/>
                <a:sym typeface="Symbol"/>
              </a:rPr>
              <a:t> dinosaur </a:t>
            </a:r>
          </a:p>
          <a:p>
            <a:pPr marL="228600" indent="0">
              <a:buNone/>
            </a:pPr>
            <a:r>
              <a:rPr lang="en-US" sz="2800" b="1" dirty="0" smtClean="0">
                <a:latin typeface="Times" pitchFamily="18" charset="0"/>
                <a:cs typeface="Times New Roman" pitchFamily="18" charset="0"/>
                <a:sym typeface="Symbol"/>
              </a:rPr>
              <a:t>This is a </a:t>
            </a:r>
            <a:r>
              <a:rPr lang="en-US" sz="2800" b="1" i="1" dirty="0" smtClean="0">
                <a:latin typeface="Times" pitchFamily="18" charset="0"/>
                <a:cs typeface="Times New Roman" pitchFamily="18" charset="0"/>
                <a:sym typeface="Symbol"/>
              </a:rPr>
              <a:t>round</a:t>
            </a:r>
            <a:r>
              <a:rPr lang="en-US" sz="2800" b="1" dirty="0" smtClean="0">
                <a:latin typeface="Times" pitchFamily="18" charset="0"/>
                <a:cs typeface="Times New Roman" pitchFamily="18" charset="0"/>
                <a:sym typeface="Symbol"/>
              </a:rPr>
              <a:t> ball</a:t>
            </a:r>
          </a:p>
          <a:p>
            <a:pPr marL="228600" indent="0">
              <a:buNone/>
            </a:pPr>
            <a:endParaRPr lang="en-US" sz="2800" b="1" dirty="0" smtClean="0">
              <a:solidFill>
                <a:srgbClr val="0000FF"/>
              </a:solidFill>
              <a:latin typeface="Times" pitchFamily="18" charset="0"/>
              <a:cs typeface="Times New Roman" pitchFamily="18" charset="0"/>
              <a:sym typeface="Symbol"/>
            </a:endParaRPr>
          </a:p>
          <a:p>
            <a:pPr marL="0" indent="0">
              <a:buNone/>
            </a:pPr>
            <a:r>
              <a:rPr lang="en-US" sz="2800" dirty="0" smtClean="0">
                <a:latin typeface="Times" pitchFamily="18" charset="0"/>
                <a:cs typeface="Times New Roman" pitchFamily="18" charset="0"/>
                <a:sym typeface="Symbol"/>
              </a:rPr>
              <a:t>These are called </a:t>
            </a:r>
            <a:r>
              <a:rPr lang="en-US" sz="2800" b="1" dirty="0" err="1" smtClean="0">
                <a:solidFill>
                  <a:srgbClr val="0000FF"/>
                </a:solidFill>
                <a:latin typeface="Times" pitchFamily="18" charset="0"/>
                <a:cs typeface="Times New Roman" pitchFamily="18" charset="0"/>
                <a:sym typeface="Symbol"/>
              </a:rPr>
              <a:t>intersective</a:t>
            </a:r>
            <a:r>
              <a:rPr lang="en-US" sz="2800" b="1" dirty="0" smtClean="0">
                <a:solidFill>
                  <a:srgbClr val="0000FF"/>
                </a:solidFill>
                <a:latin typeface="Times" pitchFamily="18" charset="0"/>
                <a:cs typeface="Times New Roman" pitchFamily="18" charset="0"/>
                <a:sym typeface="Symbol"/>
              </a:rPr>
              <a:t> adjectives</a:t>
            </a:r>
            <a:r>
              <a:rPr lang="en-US" sz="2800" dirty="0" smtClean="0">
                <a:latin typeface="Times" pitchFamily="18" charset="0"/>
                <a:cs typeface="Times New Roman" pitchFamily="18" charset="0"/>
                <a:sym typeface="Symbol"/>
              </a:rPr>
              <a:t>.</a:t>
            </a:r>
          </a:p>
          <a:p>
            <a:pPr marL="228600" indent="0">
              <a:buNone/>
            </a:pPr>
            <a:endParaRPr lang="en-US" sz="2800" dirty="0" smtClean="0">
              <a:latin typeface="Times" pitchFamily="18" charset="0"/>
              <a:cs typeface="Times New Roman" pitchFamily="18" charset="0"/>
              <a:sym typeface="Symbol"/>
            </a:endParaRPr>
          </a:p>
          <a:p>
            <a:pPr marL="228600" indent="0">
              <a:buNone/>
            </a:pPr>
            <a:endParaRPr lang="en-US" sz="2800" dirty="0" smtClean="0">
              <a:latin typeface="Times" pitchFamily="18" charset="0"/>
              <a:cs typeface="Times New Roman" pitchFamily="18" charset="0"/>
              <a:sym typeface="Symbol"/>
            </a:endParaRPr>
          </a:p>
          <a:p>
            <a:pPr marL="228600" indent="0">
              <a:buNone/>
            </a:pPr>
            <a:endParaRPr lang="en-US" sz="2800" dirty="0">
              <a:latin typeface="Times" pitchFamily="18" charset="0"/>
              <a:cs typeface="Times New Roman" pitchFamily="18" charset="0"/>
            </a:endParaRPr>
          </a:p>
        </p:txBody>
      </p:sp>
    </p:spTree>
    <p:extLst>
      <p:ext uri="{BB962C8B-B14F-4D97-AF65-F5344CB8AC3E}">
        <p14:creationId xmlns:p14="http://schemas.microsoft.com/office/powerpoint/2010/main" val="19424345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Modification</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77200" cy="4800600"/>
          </a:xfrm>
          <a:solidFill>
            <a:schemeClr val="bg1"/>
          </a:solidFill>
        </p:spPr>
        <p:txBody>
          <a:bodyPr>
            <a:normAutofit/>
          </a:bodyPr>
          <a:lstStyle/>
          <a:p>
            <a:pPr marL="0" indent="0">
              <a:buNone/>
            </a:pPr>
            <a:r>
              <a:rPr lang="en-US" sz="2800" dirty="0" err="1" smtClean="0">
                <a:latin typeface="Times" pitchFamily="18" charset="0"/>
                <a:cs typeface="Times New Roman" pitchFamily="18" charset="0"/>
                <a:sym typeface="Symbol"/>
              </a:rPr>
              <a:t>Intersective</a:t>
            </a:r>
            <a:r>
              <a:rPr lang="en-US" sz="2800" dirty="0" smtClean="0">
                <a:latin typeface="Times" pitchFamily="18" charset="0"/>
                <a:cs typeface="Times New Roman" pitchFamily="18" charset="0"/>
                <a:sym typeface="Symbol"/>
              </a:rPr>
              <a:t> adjectives conform to an </a:t>
            </a:r>
            <a:r>
              <a:rPr lang="en-US" sz="2800" b="1" dirty="0" smtClean="0">
                <a:solidFill>
                  <a:srgbClr val="0000FF"/>
                </a:solidFill>
                <a:latin typeface="Times" pitchFamily="18" charset="0"/>
                <a:cs typeface="Times New Roman" pitchFamily="18" charset="0"/>
                <a:sym typeface="Symbol"/>
              </a:rPr>
              <a:t>entailment</a:t>
            </a:r>
            <a:r>
              <a:rPr lang="en-US" sz="2800" dirty="0" smtClean="0">
                <a:latin typeface="Times" pitchFamily="18" charset="0"/>
                <a:cs typeface="Times New Roman" pitchFamily="18" charset="0"/>
                <a:sym typeface="Symbol"/>
              </a:rPr>
              <a:t> pattern.</a:t>
            </a:r>
          </a:p>
          <a:p>
            <a:pPr marL="228600" indent="0">
              <a:buNone/>
            </a:pPr>
            <a:endParaRPr lang="en-US" sz="2800" dirty="0" smtClean="0">
              <a:latin typeface="Times" pitchFamily="18" charset="0"/>
              <a:cs typeface="Times New Roman" pitchFamily="18" charset="0"/>
              <a:sym typeface="Symbol"/>
            </a:endParaRPr>
          </a:p>
          <a:p>
            <a:pPr marL="228600" indent="0">
              <a:buNone/>
            </a:pPr>
            <a:r>
              <a:rPr lang="en-US" sz="2800" b="1" dirty="0">
                <a:latin typeface="Times" pitchFamily="18" charset="0"/>
                <a:cs typeface="Times New Roman" pitchFamily="18" charset="0"/>
                <a:sym typeface="Symbol"/>
              </a:rPr>
              <a:t>A entails B iff whenever A is true, B is true. </a:t>
            </a:r>
          </a:p>
          <a:p>
            <a:pPr marL="228600" indent="0">
              <a:buNone/>
            </a:pPr>
            <a:endParaRPr lang="en-US" sz="2800" dirty="0" smtClean="0">
              <a:latin typeface="Times" pitchFamily="18" charset="0"/>
              <a:cs typeface="Times New Roman" pitchFamily="18" charset="0"/>
              <a:sym typeface="Symbol"/>
            </a:endParaRPr>
          </a:p>
        </p:txBody>
      </p:sp>
    </p:spTree>
    <p:extLst>
      <p:ext uri="{BB962C8B-B14F-4D97-AF65-F5344CB8AC3E}">
        <p14:creationId xmlns:p14="http://schemas.microsoft.com/office/powerpoint/2010/main" val="19424345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rgbClr val="0000FF"/>
                </a:solidFill>
                <a:latin typeface="Times New Roman" pitchFamily="18" charset="0"/>
                <a:ea typeface="Tahoma" pitchFamily="34" charset="0"/>
                <a:cs typeface="Times New Roman" pitchFamily="18" charset="0"/>
              </a:rPr>
              <a:t>Sentence </a:t>
            </a:r>
            <a:r>
              <a:rPr lang="en-US" sz="3200" b="1" dirty="0" smtClean="0">
                <a:solidFill>
                  <a:srgbClr val="0000FF"/>
                </a:solidFill>
                <a:latin typeface="Times New Roman" pitchFamily="18" charset="0"/>
                <a:ea typeface="Tahoma" pitchFamily="34" charset="0"/>
                <a:cs typeface="Times New Roman" pitchFamily="18" charset="0"/>
              </a:rPr>
              <a:t>types</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77200" cy="4724400"/>
          </a:xfrm>
        </p:spPr>
        <p:txBody>
          <a:bodyPr>
            <a:normAutofit/>
          </a:bodyPr>
          <a:lstStyle/>
          <a:p>
            <a:pPr marL="0" indent="0">
              <a:buNone/>
            </a:pPr>
            <a:r>
              <a:rPr lang="en-US" sz="2800" dirty="0" smtClean="0">
                <a:latin typeface="Times New Roman" pitchFamily="18" charset="0"/>
                <a:cs typeface="Times New Roman" pitchFamily="18" charset="0"/>
              </a:rPr>
              <a:t>What is the meaning of a sentence? </a:t>
            </a:r>
          </a:p>
          <a:p>
            <a:pPr marL="0" indent="0">
              <a:buNone/>
            </a:pPr>
            <a:endParaRPr lang="en-US" sz="2800" dirty="0" smtClean="0">
              <a:latin typeface="Times New Roman" pitchFamily="18" charset="0"/>
              <a:cs typeface="Times New Roman" pitchFamily="18" charset="0"/>
            </a:endParaRPr>
          </a:p>
          <a:p>
            <a:pPr marL="228600" indent="0">
              <a:buNone/>
            </a:pPr>
            <a:r>
              <a:rPr lang="en-US" sz="2800" b="1" dirty="0" smtClean="0">
                <a:latin typeface="Times New Roman" pitchFamily="18" charset="0"/>
                <a:cs typeface="Times New Roman" pitchFamily="18" charset="0"/>
              </a:rPr>
              <a:t>Do your homework! </a:t>
            </a:r>
          </a:p>
          <a:p>
            <a:pPr marL="228600" indent="0">
              <a:buNone/>
            </a:pPr>
            <a:r>
              <a:rPr lang="en-US" sz="2800" b="1" dirty="0" smtClean="0">
                <a:latin typeface="Times New Roman" pitchFamily="18" charset="0"/>
                <a:cs typeface="Times New Roman" pitchFamily="18" charset="0"/>
              </a:rPr>
              <a:t>Have a cookie!</a:t>
            </a:r>
            <a:endParaRPr lang="en-US" sz="2800" b="1" dirty="0">
              <a:latin typeface="Times New Roman" pitchFamily="18" charset="0"/>
              <a:cs typeface="Times New Roman" pitchFamily="18" charset="0"/>
            </a:endParaRPr>
          </a:p>
          <a:p>
            <a:pPr marL="514350" indent="-514350">
              <a:buAutoNum type="arabicParenBoth"/>
            </a:pPr>
            <a:endParaRPr lang="en-US" sz="2800" dirty="0" smtClean="0">
              <a:latin typeface="Times New Roman" pitchFamily="18" charset="0"/>
              <a:cs typeface="Times New Roman" pitchFamily="18" charset="0"/>
            </a:endParaRPr>
          </a:p>
          <a:p>
            <a:pPr marL="0" indent="0">
              <a:buNone/>
            </a:pPr>
            <a:r>
              <a:rPr lang="en-US" sz="2800" dirty="0" smtClean="0">
                <a:solidFill>
                  <a:srgbClr val="0000FF"/>
                </a:solidFill>
                <a:latin typeface="Times New Roman" pitchFamily="18" charset="0"/>
                <a:cs typeface="Times New Roman" pitchFamily="18" charset="0"/>
              </a:rPr>
              <a:t>Command</a:t>
            </a:r>
            <a:endParaRPr lang="en-US" sz="28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11012097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Modification</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77200" cy="4800600"/>
          </a:xfrm>
          <a:solidFill>
            <a:schemeClr val="bg1"/>
          </a:solidFill>
        </p:spPr>
        <p:txBody>
          <a:bodyPr>
            <a:normAutofit/>
          </a:bodyPr>
          <a:lstStyle/>
          <a:p>
            <a:pPr marL="0" indent="0">
              <a:buNone/>
            </a:pPr>
            <a:r>
              <a:rPr lang="en-US" sz="2800" dirty="0" err="1" smtClean="0">
                <a:latin typeface="Times" pitchFamily="18" charset="0"/>
                <a:cs typeface="Times New Roman" pitchFamily="18" charset="0"/>
                <a:sym typeface="Symbol"/>
              </a:rPr>
              <a:t>Intersective</a:t>
            </a:r>
            <a:r>
              <a:rPr lang="en-US" sz="2800" dirty="0" smtClean="0">
                <a:latin typeface="Times" pitchFamily="18" charset="0"/>
                <a:cs typeface="Times New Roman" pitchFamily="18" charset="0"/>
                <a:sym typeface="Symbol"/>
              </a:rPr>
              <a:t> adjectives conform to an </a:t>
            </a:r>
            <a:r>
              <a:rPr lang="en-US" sz="2800" b="1" dirty="0" smtClean="0">
                <a:solidFill>
                  <a:srgbClr val="0000FF"/>
                </a:solidFill>
                <a:latin typeface="Times" pitchFamily="18" charset="0"/>
                <a:cs typeface="Times New Roman" pitchFamily="18" charset="0"/>
                <a:sym typeface="Symbol"/>
              </a:rPr>
              <a:t>entailment</a:t>
            </a:r>
            <a:r>
              <a:rPr lang="en-US" sz="2800" dirty="0" smtClean="0">
                <a:latin typeface="Times" pitchFamily="18" charset="0"/>
                <a:cs typeface="Times New Roman" pitchFamily="18" charset="0"/>
                <a:sym typeface="Symbol"/>
              </a:rPr>
              <a:t> pattern.</a:t>
            </a:r>
          </a:p>
          <a:p>
            <a:pPr marL="0" indent="0">
              <a:buNone/>
            </a:pPr>
            <a:endParaRPr lang="en-US" sz="2800" dirty="0" smtClean="0">
              <a:latin typeface="Times" pitchFamily="18" charset="0"/>
              <a:cs typeface="Times New Roman" pitchFamily="18" charset="0"/>
              <a:sym typeface="Symbol"/>
            </a:endParaRPr>
          </a:p>
          <a:p>
            <a:pPr marL="228600" indent="0">
              <a:buNone/>
            </a:pPr>
            <a:r>
              <a:rPr lang="en-US" sz="2800" b="1" dirty="0">
                <a:latin typeface="Times" pitchFamily="18" charset="0"/>
                <a:cs typeface="Times New Roman" pitchFamily="18" charset="0"/>
                <a:sym typeface="Symbol"/>
              </a:rPr>
              <a:t>A entails B iff whenever A is true, B is true. </a:t>
            </a:r>
          </a:p>
          <a:p>
            <a:pPr marL="228600" indent="0">
              <a:buNone/>
            </a:pPr>
            <a:endParaRPr lang="en-US" sz="2800" b="1" dirty="0" smtClean="0">
              <a:latin typeface="Times" pitchFamily="18" charset="0"/>
              <a:cs typeface="Times New Roman" pitchFamily="18" charset="0"/>
              <a:sym typeface="Symbol"/>
            </a:endParaRPr>
          </a:p>
          <a:p>
            <a:pPr marL="228600" indent="0">
              <a:buNone/>
            </a:pPr>
            <a:r>
              <a:rPr lang="en-US" sz="2800" b="1" dirty="0" smtClean="0">
                <a:latin typeface="Times" pitchFamily="18" charset="0"/>
                <a:cs typeface="Times New Roman" pitchFamily="18" charset="0"/>
                <a:sym typeface="Symbol"/>
              </a:rPr>
              <a:t>Milo is a </a:t>
            </a:r>
            <a:r>
              <a:rPr lang="en-US" sz="2800" b="1" i="1" dirty="0" smtClean="0">
                <a:latin typeface="Times" pitchFamily="18" charset="0"/>
                <a:cs typeface="Times New Roman" pitchFamily="18" charset="0"/>
                <a:sym typeface="Symbol"/>
              </a:rPr>
              <a:t>gray</a:t>
            </a:r>
            <a:r>
              <a:rPr lang="en-US" sz="2800" b="1" dirty="0" smtClean="0">
                <a:latin typeface="Times" pitchFamily="18" charset="0"/>
                <a:cs typeface="Times New Roman" pitchFamily="18" charset="0"/>
                <a:sym typeface="Symbol"/>
              </a:rPr>
              <a:t> cat</a:t>
            </a:r>
          </a:p>
          <a:p>
            <a:pPr marL="228600" indent="0">
              <a:buFont typeface="Symbol" pitchFamily="18" charset="2"/>
              <a:buChar char="Þ"/>
            </a:pPr>
            <a:r>
              <a:rPr lang="en-US" sz="2800" dirty="0" smtClean="0">
                <a:latin typeface="Times" pitchFamily="18" charset="0"/>
                <a:cs typeface="Times New Roman" pitchFamily="18" charset="0"/>
                <a:sym typeface="Symbol"/>
              </a:rPr>
              <a:t> Milo is a cat </a:t>
            </a:r>
          </a:p>
          <a:p>
            <a:pPr marL="228600" indent="0">
              <a:buFont typeface="Symbol" pitchFamily="18" charset="2"/>
              <a:buChar char="Þ"/>
            </a:pPr>
            <a:r>
              <a:rPr lang="en-US" sz="2800" dirty="0" smtClean="0">
                <a:latin typeface="Times" pitchFamily="18" charset="0"/>
                <a:cs typeface="Times New Roman" pitchFamily="18" charset="0"/>
                <a:sym typeface="Symbol"/>
              </a:rPr>
              <a:t> Milo is gray</a:t>
            </a:r>
          </a:p>
          <a:p>
            <a:pPr marL="228600" indent="0">
              <a:buNone/>
            </a:pPr>
            <a:endParaRPr lang="en-US" sz="2800" dirty="0" smtClean="0">
              <a:latin typeface="Times" pitchFamily="18" charset="0"/>
              <a:cs typeface="Times New Roman" pitchFamily="18" charset="0"/>
              <a:sym typeface="Symbol"/>
            </a:endParaRPr>
          </a:p>
        </p:txBody>
      </p:sp>
    </p:spTree>
    <p:extLst>
      <p:ext uri="{BB962C8B-B14F-4D97-AF65-F5344CB8AC3E}">
        <p14:creationId xmlns:p14="http://schemas.microsoft.com/office/powerpoint/2010/main" val="194243451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Modification</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77200" cy="4800600"/>
          </a:xfrm>
          <a:solidFill>
            <a:schemeClr val="bg1"/>
          </a:solidFill>
        </p:spPr>
        <p:txBody>
          <a:bodyPr>
            <a:normAutofit/>
          </a:bodyPr>
          <a:lstStyle/>
          <a:p>
            <a:pPr marL="0" indent="0">
              <a:buNone/>
            </a:pPr>
            <a:r>
              <a:rPr lang="en-US" sz="2800" dirty="0" smtClean="0">
                <a:latin typeface="Times" pitchFamily="18" charset="0"/>
                <a:cs typeface="Times New Roman" pitchFamily="18" charset="0"/>
                <a:sym typeface="Symbol"/>
              </a:rPr>
              <a:t>There are also </a:t>
            </a:r>
            <a:r>
              <a:rPr lang="en-US" sz="2800" b="1" dirty="0" smtClean="0">
                <a:solidFill>
                  <a:srgbClr val="0000FF"/>
                </a:solidFill>
                <a:latin typeface="Times" pitchFamily="18" charset="0"/>
                <a:cs typeface="Times New Roman" pitchFamily="18" charset="0"/>
                <a:sym typeface="Symbol"/>
              </a:rPr>
              <a:t>non-</a:t>
            </a:r>
            <a:r>
              <a:rPr lang="en-US" sz="2800" b="1" dirty="0" err="1" smtClean="0">
                <a:solidFill>
                  <a:srgbClr val="0000FF"/>
                </a:solidFill>
                <a:latin typeface="Times" pitchFamily="18" charset="0"/>
                <a:cs typeface="Times New Roman" pitchFamily="18" charset="0"/>
                <a:sym typeface="Symbol"/>
              </a:rPr>
              <a:t>intersective</a:t>
            </a:r>
            <a:r>
              <a:rPr lang="en-US" sz="2800" b="1" dirty="0" smtClean="0">
                <a:latin typeface="Times" pitchFamily="18" charset="0"/>
                <a:cs typeface="Times New Roman" pitchFamily="18" charset="0"/>
                <a:sym typeface="Symbol"/>
              </a:rPr>
              <a:t> </a:t>
            </a:r>
            <a:r>
              <a:rPr lang="en-US" sz="2800" dirty="0" smtClean="0">
                <a:latin typeface="Times" pitchFamily="18" charset="0"/>
                <a:cs typeface="Times New Roman" pitchFamily="18" charset="0"/>
                <a:sym typeface="Symbol"/>
              </a:rPr>
              <a:t>adjectives</a:t>
            </a:r>
            <a:r>
              <a:rPr lang="en-US" sz="2800" b="1" dirty="0" smtClean="0">
                <a:latin typeface="Times" pitchFamily="18" charset="0"/>
                <a:cs typeface="Times New Roman" pitchFamily="18" charset="0"/>
                <a:sym typeface="Symbol"/>
              </a:rPr>
              <a:t>: </a:t>
            </a:r>
            <a:r>
              <a:rPr lang="en-US" sz="2800" dirty="0" smtClean="0">
                <a:latin typeface="Times" pitchFamily="18" charset="0"/>
                <a:cs typeface="Times New Roman" pitchFamily="18" charset="0"/>
                <a:sym typeface="Symbol"/>
              </a:rPr>
              <a:t>  </a:t>
            </a:r>
          </a:p>
          <a:p>
            <a:pPr marL="228600" indent="0">
              <a:buNone/>
            </a:pPr>
            <a:endParaRPr lang="en-US" sz="2800" dirty="0" smtClean="0">
              <a:latin typeface="Times" pitchFamily="18" charset="0"/>
              <a:cs typeface="Times New Roman" pitchFamily="18" charset="0"/>
              <a:sym typeface="Symbol"/>
            </a:endParaRPr>
          </a:p>
          <a:p>
            <a:pPr marL="228600" indent="0">
              <a:buNone/>
            </a:pPr>
            <a:r>
              <a:rPr lang="en-US" sz="2800" b="1" dirty="0" smtClean="0">
                <a:latin typeface="Times" pitchFamily="18" charset="0"/>
                <a:cs typeface="Times New Roman" pitchFamily="18" charset="0"/>
                <a:sym typeface="Symbol"/>
              </a:rPr>
              <a:t>Bill is a </a:t>
            </a:r>
            <a:r>
              <a:rPr lang="en-US" sz="2800" b="1" i="1" dirty="0" smtClean="0">
                <a:latin typeface="Times" pitchFamily="18" charset="0"/>
                <a:cs typeface="Times New Roman" pitchFamily="18" charset="0"/>
                <a:sym typeface="Symbol"/>
              </a:rPr>
              <a:t>former</a:t>
            </a:r>
            <a:r>
              <a:rPr lang="en-US" sz="2800" b="1" dirty="0" smtClean="0">
                <a:latin typeface="Times" pitchFamily="18" charset="0"/>
                <a:cs typeface="Times New Roman" pitchFamily="18" charset="0"/>
                <a:sym typeface="Symbol"/>
              </a:rPr>
              <a:t> president</a:t>
            </a:r>
          </a:p>
          <a:p>
            <a:pPr marL="228600" indent="0">
              <a:buNone/>
            </a:pPr>
            <a:r>
              <a:rPr lang="en-US" sz="2800" b="1" dirty="0" smtClean="0">
                <a:latin typeface="Times" pitchFamily="18" charset="0"/>
                <a:cs typeface="Times New Roman" pitchFamily="18" charset="0"/>
                <a:sym typeface="Symbol"/>
              </a:rPr>
              <a:t>That is a </a:t>
            </a:r>
            <a:r>
              <a:rPr lang="en-US" sz="2800" b="1" i="1" dirty="0" smtClean="0">
                <a:latin typeface="Times" pitchFamily="18" charset="0"/>
                <a:cs typeface="Times New Roman" pitchFamily="18" charset="0"/>
                <a:sym typeface="Symbol"/>
              </a:rPr>
              <a:t>fake</a:t>
            </a:r>
            <a:r>
              <a:rPr lang="en-US" sz="2800" b="1" dirty="0" smtClean="0">
                <a:latin typeface="Times" pitchFamily="18" charset="0"/>
                <a:cs typeface="Times New Roman" pitchFamily="18" charset="0"/>
                <a:sym typeface="Symbol"/>
              </a:rPr>
              <a:t> diamond </a:t>
            </a:r>
          </a:p>
          <a:p>
            <a:pPr marL="228600" indent="0">
              <a:buNone/>
            </a:pPr>
            <a:endParaRPr lang="en-US" sz="2800" b="1" dirty="0" smtClean="0">
              <a:latin typeface="Times" pitchFamily="18" charset="0"/>
              <a:cs typeface="Times New Roman" pitchFamily="18" charset="0"/>
              <a:sym typeface="Symbol"/>
            </a:endParaRPr>
          </a:p>
          <a:p>
            <a:pPr marL="228600" indent="0">
              <a:buNone/>
            </a:pPr>
            <a:endParaRPr lang="en-US" sz="2800" b="1" dirty="0" smtClean="0">
              <a:latin typeface="Times" pitchFamily="18" charset="0"/>
              <a:cs typeface="Times New Roman" pitchFamily="18" charset="0"/>
              <a:sym typeface="Symbol"/>
            </a:endParaRPr>
          </a:p>
          <a:p>
            <a:pPr marL="228600" indent="0">
              <a:buNone/>
            </a:pPr>
            <a:endParaRPr lang="en-US" sz="2800" dirty="0">
              <a:latin typeface="Times" pitchFamily="18" charset="0"/>
              <a:cs typeface="Times New Roman" pitchFamily="18" charset="0"/>
            </a:endParaRPr>
          </a:p>
        </p:txBody>
      </p:sp>
    </p:spTree>
    <p:extLst>
      <p:ext uri="{BB962C8B-B14F-4D97-AF65-F5344CB8AC3E}">
        <p14:creationId xmlns:p14="http://schemas.microsoft.com/office/powerpoint/2010/main" val="194243451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Modification</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77200" cy="4800600"/>
          </a:xfrm>
          <a:solidFill>
            <a:schemeClr val="bg1"/>
          </a:solidFill>
        </p:spPr>
        <p:txBody>
          <a:bodyPr>
            <a:normAutofit/>
          </a:bodyPr>
          <a:lstStyle/>
          <a:p>
            <a:pPr marL="0" indent="0">
              <a:buNone/>
            </a:pPr>
            <a:r>
              <a:rPr lang="en-US" sz="2800" dirty="0" smtClean="0">
                <a:latin typeface="Times" pitchFamily="18" charset="0"/>
                <a:cs typeface="Times New Roman" pitchFamily="18" charset="0"/>
                <a:sym typeface="Symbol"/>
              </a:rPr>
              <a:t>There are also </a:t>
            </a:r>
            <a:r>
              <a:rPr lang="en-US" sz="2800" b="1" dirty="0" smtClean="0">
                <a:solidFill>
                  <a:srgbClr val="0000FF"/>
                </a:solidFill>
                <a:latin typeface="Times" pitchFamily="18" charset="0"/>
                <a:cs typeface="Times New Roman" pitchFamily="18" charset="0"/>
                <a:sym typeface="Symbol"/>
              </a:rPr>
              <a:t>non-</a:t>
            </a:r>
            <a:r>
              <a:rPr lang="en-US" sz="2800" b="1" dirty="0" err="1" smtClean="0">
                <a:solidFill>
                  <a:srgbClr val="0000FF"/>
                </a:solidFill>
                <a:latin typeface="Times" pitchFamily="18" charset="0"/>
                <a:cs typeface="Times New Roman" pitchFamily="18" charset="0"/>
                <a:sym typeface="Symbol"/>
              </a:rPr>
              <a:t>intersective</a:t>
            </a:r>
            <a:r>
              <a:rPr lang="en-US" sz="2800" b="1" dirty="0" smtClean="0">
                <a:latin typeface="Times" pitchFamily="18" charset="0"/>
                <a:cs typeface="Times New Roman" pitchFamily="18" charset="0"/>
                <a:sym typeface="Symbol"/>
              </a:rPr>
              <a:t> </a:t>
            </a:r>
            <a:r>
              <a:rPr lang="en-US" sz="2800" dirty="0" smtClean="0">
                <a:latin typeface="Times" pitchFamily="18" charset="0"/>
                <a:cs typeface="Times New Roman" pitchFamily="18" charset="0"/>
                <a:sym typeface="Symbol"/>
              </a:rPr>
              <a:t>adjectives</a:t>
            </a:r>
            <a:r>
              <a:rPr lang="en-US" sz="2800" b="1" dirty="0" smtClean="0">
                <a:latin typeface="Times" pitchFamily="18" charset="0"/>
                <a:cs typeface="Times New Roman" pitchFamily="18" charset="0"/>
                <a:sym typeface="Symbol"/>
              </a:rPr>
              <a:t>: </a:t>
            </a:r>
            <a:r>
              <a:rPr lang="en-US" sz="2800" dirty="0" smtClean="0">
                <a:latin typeface="Times" pitchFamily="18" charset="0"/>
                <a:cs typeface="Times New Roman" pitchFamily="18" charset="0"/>
                <a:sym typeface="Symbol"/>
              </a:rPr>
              <a:t>  </a:t>
            </a:r>
          </a:p>
          <a:p>
            <a:pPr marL="228600" indent="0">
              <a:buNone/>
            </a:pPr>
            <a:endParaRPr lang="en-US" sz="2800" dirty="0" smtClean="0">
              <a:latin typeface="Times" pitchFamily="18" charset="0"/>
              <a:cs typeface="Times New Roman" pitchFamily="18" charset="0"/>
              <a:sym typeface="Symbol"/>
            </a:endParaRPr>
          </a:p>
          <a:p>
            <a:pPr marL="228600" indent="0">
              <a:buNone/>
            </a:pPr>
            <a:r>
              <a:rPr lang="en-US" sz="2800" b="1" dirty="0" smtClean="0">
                <a:latin typeface="Times" pitchFamily="18" charset="0"/>
                <a:cs typeface="Times New Roman" pitchFamily="18" charset="0"/>
                <a:sym typeface="Symbol"/>
              </a:rPr>
              <a:t>Bill is a </a:t>
            </a:r>
            <a:r>
              <a:rPr lang="en-US" sz="2800" b="1" i="1" dirty="0" smtClean="0">
                <a:latin typeface="Times" pitchFamily="18" charset="0"/>
                <a:cs typeface="Times New Roman" pitchFamily="18" charset="0"/>
                <a:sym typeface="Symbol"/>
              </a:rPr>
              <a:t>former</a:t>
            </a:r>
            <a:r>
              <a:rPr lang="en-US" sz="2800" b="1" dirty="0" smtClean="0">
                <a:latin typeface="Times" pitchFamily="18" charset="0"/>
                <a:cs typeface="Times New Roman" pitchFamily="18" charset="0"/>
                <a:sym typeface="Symbol"/>
              </a:rPr>
              <a:t> president</a:t>
            </a:r>
          </a:p>
          <a:p>
            <a:pPr marL="228600" indent="0">
              <a:buNone/>
            </a:pPr>
            <a:r>
              <a:rPr lang="en-US" sz="2800" b="1" dirty="0" smtClean="0">
                <a:latin typeface="Times" pitchFamily="18" charset="0"/>
                <a:cs typeface="Times New Roman" pitchFamily="18" charset="0"/>
                <a:sym typeface="Symbol"/>
              </a:rPr>
              <a:t>This is a </a:t>
            </a:r>
            <a:r>
              <a:rPr lang="en-US" sz="2800" b="1" i="1" dirty="0" smtClean="0">
                <a:latin typeface="Times" pitchFamily="18" charset="0"/>
                <a:cs typeface="Times New Roman" pitchFamily="18" charset="0"/>
                <a:sym typeface="Symbol"/>
              </a:rPr>
              <a:t>fake</a:t>
            </a:r>
            <a:r>
              <a:rPr lang="en-US" sz="2800" b="1" dirty="0" smtClean="0">
                <a:latin typeface="Times" pitchFamily="18" charset="0"/>
                <a:cs typeface="Times New Roman" pitchFamily="18" charset="0"/>
                <a:sym typeface="Symbol"/>
              </a:rPr>
              <a:t> diamond </a:t>
            </a:r>
          </a:p>
          <a:p>
            <a:pPr marL="228600" indent="0">
              <a:buNone/>
            </a:pPr>
            <a:endParaRPr lang="en-US" sz="2800" b="1" dirty="0" smtClean="0">
              <a:latin typeface="Times" pitchFamily="18" charset="0"/>
              <a:cs typeface="Times New Roman" pitchFamily="18" charset="0"/>
              <a:sym typeface="Symbol"/>
            </a:endParaRPr>
          </a:p>
          <a:p>
            <a:pPr marL="0" indent="0">
              <a:buNone/>
            </a:pPr>
            <a:r>
              <a:rPr lang="en-US" sz="2800" dirty="0" smtClean="0">
                <a:latin typeface="Times" pitchFamily="18" charset="0"/>
                <a:cs typeface="Times New Roman" pitchFamily="18" charset="0"/>
                <a:sym typeface="Symbol"/>
              </a:rPr>
              <a:t>The entailment pattern doesn’t hold: </a:t>
            </a:r>
          </a:p>
          <a:p>
            <a:pPr marL="228600" indent="0">
              <a:buNone/>
            </a:pPr>
            <a:endParaRPr lang="en-US" sz="1000" dirty="0" smtClean="0">
              <a:latin typeface="Times" pitchFamily="18" charset="0"/>
              <a:cs typeface="Times New Roman" pitchFamily="18" charset="0"/>
              <a:sym typeface="Symbol"/>
            </a:endParaRPr>
          </a:p>
          <a:p>
            <a:pPr marL="228600" indent="0">
              <a:buNone/>
            </a:pPr>
            <a:r>
              <a:rPr lang="en-US" sz="2800" b="1" dirty="0" smtClean="0">
                <a:latin typeface="Times" pitchFamily="18" charset="0"/>
                <a:cs typeface="Times New Roman" pitchFamily="18" charset="0"/>
                <a:sym typeface="Symbol"/>
              </a:rPr>
              <a:t>Bill is a former president</a:t>
            </a:r>
          </a:p>
          <a:p>
            <a:pPr marL="228600" indent="0">
              <a:buFont typeface="Symbol" pitchFamily="18" charset="2"/>
              <a:buChar char="Þ"/>
            </a:pPr>
            <a:r>
              <a:rPr lang="en-US" sz="2800" dirty="0" smtClean="0">
                <a:latin typeface="Times" pitchFamily="18" charset="0"/>
                <a:cs typeface="Times New Roman" pitchFamily="18" charset="0"/>
                <a:sym typeface="Symbol"/>
              </a:rPr>
              <a:t> Bill is a president [not valid] </a:t>
            </a:r>
          </a:p>
          <a:p>
            <a:pPr marL="228600" indent="0">
              <a:buFont typeface="Symbol" pitchFamily="18" charset="2"/>
              <a:buChar char="Þ"/>
            </a:pPr>
            <a:r>
              <a:rPr lang="en-US" sz="2800" dirty="0" smtClean="0">
                <a:latin typeface="Times" pitchFamily="18" charset="0"/>
                <a:cs typeface="Times New Roman" pitchFamily="18" charset="0"/>
              </a:rPr>
              <a:t> ??Bill is former [not valid]</a:t>
            </a:r>
          </a:p>
          <a:p>
            <a:pPr marL="228600" indent="0">
              <a:buNone/>
            </a:pPr>
            <a:endParaRPr lang="en-US" sz="2800" dirty="0" smtClean="0">
              <a:latin typeface="Times" pitchFamily="18" charset="0"/>
              <a:cs typeface="Times New Roman" pitchFamily="18" charset="0"/>
              <a:sym typeface="Symbol"/>
            </a:endParaRPr>
          </a:p>
          <a:p>
            <a:pPr marL="228600" indent="0">
              <a:buNone/>
            </a:pPr>
            <a:endParaRPr lang="en-US" sz="2800" b="1" dirty="0" smtClean="0">
              <a:latin typeface="Times" pitchFamily="18" charset="0"/>
              <a:cs typeface="Times New Roman" pitchFamily="18" charset="0"/>
              <a:sym typeface="Symbol"/>
            </a:endParaRPr>
          </a:p>
          <a:p>
            <a:pPr marL="228600" indent="0">
              <a:buNone/>
            </a:pPr>
            <a:endParaRPr lang="en-US" sz="2800" b="1" dirty="0" smtClean="0">
              <a:latin typeface="Times" pitchFamily="18" charset="0"/>
              <a:cs typeface="Times New Roman" pitchFamily="18" charset="0"/>
              <a:sym typeface="Symbol"/>
            </a:endParaRPr>
          </a:p>
          <a:p>
            <a:pPr marL="228600" indent="0">
              <a:buNone/>
            </a:pPr>
            <a:endParaRPr lang="en-US" sz="2800" dirty="0">
              <a:latin typeface="Times" pitchFamily="18" charset="0"/>
              <a:cs typeface="Times New Roman" pitchFamily="18" charset="0"/>
            </a:endParaRPr>
          </a:p>
        </p:txBody>
      </p:sp>
    </p:spTree>
    <p:extLst>
      <p:ext uri="{BB962C8B-B14F-4D97-AF65-F5344CB8AC3E}">
        <p14:creationId xmlns:p14="http://schemas.microsoft.com/office/powerpoint/2010/main" val="194243451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Modification</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77200" cy="4800600"/>
          </a:xfrm>
          <a:solidFill>
            <a:schemeClr val="bg1"/>
          </a:solidFill>
        </p:spPr>
        <p:txBody>
          <a:bodyPr>
            <a:normAutofit/>
          </a:bodyPr>
          <a:lstStyle/>
          <a:p>
            <a:pPr marL="0" indent="0">
              <a:buNone/>
            </a:pPr>
            <a:r>
              <a:rPr lang="en-US" sz="2800" dirty="0" smtClean="0">
                <a:latin typeface="Times" pitchFamily="18" charset="0"/>
                <a:cs typeface="Times New Roman" pitchFamily="18" charset="0"/>
                <a:sym typeface="Symbol"/>
              </a:rPr>
              <a:t>There are also </a:t>
            </a:r>
            <a:r>
              <a:rPr lang="en-US" sz="2800" b="1" dirty="0" smtClean="0">
                <a:solidFill>
                  <a:srgbClr val="0000FF"/>
                </a:solidFill>
                <a:latin typeface="Times" pitchFamily="18" charset="0"/>
                <a:cs typeface="Times New Roman" pitchFamily="18" charset="0"/>
                <a:sym typeface="Symbol"/>
              </a:rPr>
              <a:t>non-</a:t>
            </a:r>
            <a:r>
              <a:rPr lang="en-US" sz="2800" b="1" dirty="0" err="1" smtClean="0">
                <a:solidFill>
                  <a:srgbClr val="0000FF"/>
                </a:solidFill>
                <a:latin typeface="Times" pitchFamily="18" charset="0"/>
                <a:cs typeface="Times New Roman" pitchFamily="18" charset="0"/>
                <a:sym typeface="Symbol"/>
              </a:rPr>
              <a:t>intersective</a:t>
            </a:r>
            <a:r>
              <a:rPr lang="en-US" sz="2800" b="1" dirty="0" smtClean="0">
                <a:latin typeface="Times" pitchFamily="18" charset="0"/>
                <a:cs typeface="Times New Roman" pitchFamily="18" charset="0"/>
                <a:sym typeface="Symbol"/>
              </a:rPr>
              <a:t> </a:t>
            </a:r>
            <a:r>
              <a:rPr lang="en-US" sz="2800" dirty="0" smtClean="0">
                <a:latin typeface="Times" pitchFamily="18" charset="0"/>
                <a:cs typeface="Times New Roman" pitchFamily="18" charset="0"/>
                <a:sym typeface="Symbol"/>
              </a:rPr>
              <a:t>adjectives</a:t>
            </a:r>
            <a:r>
              <a:rPr lang="en-US" sz="2800" b="1" dirty="0" smtClean="0">
                <a:latin typeface="Times" pitchFamily="18" charset="0"/>
                <a:cs typeface="Times New Roman" pitchFamily="18" charset="0"/>
                <a:sym typeface="Symbol"/>
              </a:rPr>
              <a:t>: </a:t>
            </a:r>
            <a:r>
              <a:rPr lang="en-US" sz="2800" dirty="0" smtClean="0">
                <a:latin typeface="Times" pitchFamily="18" charset="0"/>
                <a:cs typeface="Times New Roman" pitchFamily="18" charset="0"/>
                <a:sym typeface="Symbol"/>
              </a:rPr>
              <a:t>  </a:t>
            </a:r>
          </a:p>
          <a:p>
            <a:pPr marL="228600" indent="0">
              <a:buNone/>
            </a:pPr>
            <a:endParaRPr lang="en-US" sz="2800" dirty="0" smtClean="0">
              <a:latin typeface="Times" pitchFamily="18" charset="0"/>
              <a:cs typeface="Times New Roman" pitchFamily="18" charset="0"/>
              <a:sym typeface="Symbol"/>
            </a:endParaRPr>
          </a:p>
          <a:p>
            <a:pPr marL="228600" indent="0">
              <a:buNone/>
            </a:pPr>
            <a:r>
              <a:rPr lang="en-US" sz="2800" b="1" dirty="0" smtClean="0">
                <a:latin typeface="Times" pitchFamily="18" charset="0"/>
                <a:cs typeface="Times New Roman" pitchFamily="18" charset="0"/>
                <a:sym typeface="Symbol"/>
              </a:rPr>
              <a:t>Bill is a </a:t>
            </a:r>
            <a:r>
              <a:rPr lang="en-US" sz="2800" b="1" i="1" dirty="0" smtClean="0">
                <a:latin typeface="Times" pitchFamily="18" charset="0"/>
                <a:cs typeface="Times New Roman" pitchFamily="18" charset="0"/>
                <a:sym typeface="Symbol"/>
              </a:rPr>
              <a:t>former</a:t>
            </a:r>
            <a:r>
              <a:rPr lang="en-US" sz="2800" b="1" dirty="0" smtClean="0">
                <a:latin typeface="Times" pitchFamily="18" charset="0"/>
                <a:cs typeface="Times New Roman" pitchFamily="18" charset="0"/>
                <a:sym typeface="Symbol"/>
              </a:rPr>
              <a:t> president</a:t>
            </a:r>
          </a:p>
          <a:p>
            <a:pPr marL="228600" indent="0">
              <a:buNone/>
            </a:pPr>
            <a:r>
              <a:rPr lang="en-US" sz="2800" b="1" dirty="0" smtClean="0">
                <a:latin typeface="Times" pitchFamily="18" charset="0"/>
                <a:cs typeface="Times New Roman" pitchFamily="18" charset="0"/>
                <a:sym typeface="Symbol"/>
              </a:rPr>
              <a:t>This is a </a:t>
            </a:r>
            <a:r>
              <a:rPr lang="en-US" sz="2800" b="1" i="1" dirty="0" smtClean="0">
                <a:latin typeface="Times" pitchFamily="18" charset="0"/>
                <a:cs typeface="Times New Roman" pitchFamily="18" charset="0"/>
                <a:sym typeface="Symbol"/>
              </a:rPr>
              <a:t>fake</a:t>
            </a:r>
            <a:r>
              <a:rPr lang="en-US" sz="2800" b="1" dirty="0" smtClean="0">
                <a:latin typeface="Times" pitchFamily="18" charset="0"/>
                <a:cs typeface="Times New Roman" pitchFamily="18" charset="0"/>
                <a:sym typeface="Symbol"/>
              </a:rPr>
              <a:t> diamond </a:t>
            </a:r>
          </a:p>
          <a:p>
            <a:pPr marL="228600" indent="0">
              <a:buNone/>
            </a:pPr>
            <a:endParaRPr lang="en-US" sz="2800" b="1" dirty="0" smtClean="0">
              <a:latin typeface="Times" pitchFamily="18" charset="0"/>
              <a:cs typeface="Times New Roman" pitchFamily="18" charset="0"/>
              <a:sym typeface="Symbol"/>
            </a:endParaRPr>
          </a:p>
          <a:p>
            <a:pPr marL="0" indent="0">
              <a:buNone/>
            </a:pPr>
            <a:r>
              <a:rPr lang="en-US" sz="2800" dirty="0" smtClean="0">
                <a:latin typeface="Times" pitchFamily="18" charset="0"/>
                <a:cs typeface="Times New Roman" pitchFamily="18" charset="0"/>
                <a:sym typeface="Symbol"/>
              </a:rPr>
              <a:t>In fact: </a:t>
            </a:r>
          </a:p>
          <a:p>
            <a:pPr marL="228600" indent="0">
              <a:buNone/>
            </a:pPr>
            <a:endParaRPr lang="en-US" sz="1000" dirty="0" smtClean="0">
              <a:latin typeface="Times" pitchFamily="18" charset="0"/>
              <a:cs typeface="Times New Roman" pitchFamily="18" charset="0"/>
              <a:sym typeface="Symbol"/>
            </a:endParaRPr>
          </a:p>
          <a:p>
            <a:pPr marL="228600" indent="0">
              <a:buNone/>
            </a:pPr>
            <a:r>
              <a:rPr lang="en-US" sz="2800" b="1" dirty="0" smtClean="0">
                <a:latin typeface="Times" pitchFamily="18" charset="0"/>
                <a:cs typeface="Times New Roman" pitchFamily="18" charset="0"/>
                <a:sym typeface="Symbol"/>
              </a:rPr>
              <a:t>Bill is a former president</a:t>
            </a:r>
          </a:p>
          <a:p>
            <a:pPr marL="228600" indent="0">
              <a:buFont typeface="Symbol" pitchFamily="18" charset="2"/>
              <a:buChar char="Þ"/>
            </a:pPr>
            <a:r>
              <a:rPr lang="en-US" sz="2800" dirty="0" smtClean="0">
                <a:latin typeface="Times" pitchFamily="18" charset="0"/>
                <a:cs typeface="Times New Roman" pitchFamily="18" charset="0"/>
                <a:sym typeface="Symbol"/>
              </a:rPr>
              <a:t> Bill is not a president</a:t>
            </a:r>
          </a:p>
          <a:p>
            <a:pPr marL="228600" indent="0">
              <a:buFont typeface="Symbol" pitchFamily="18" charset="2"/>
              <a:buChar char="Þ"/>
            </a:pPr>
            <a:r>
              <a:rPr lang="en-US" sz="2800" dirty="0" smtClean="0">
                <a:latin typeface="Times" pitchFamily="18" charset="0"/>
                <a:cs typeface="Times New Roman" pitchFamily="18" charset="0"/>
              </a:rPr>
              <a:t> Bill was a president in the past</a:t>
            </a:r>
          </a:p>
          <a:p>
            <a:pPr marL="228600" indent="0">
              <a:buNone/>
            </a:pPr>
            <a:endParaRPr lang="en-US" sz="2800" dirty="0" smtClean="0">
              <a:latin typeface="Times" pitchFamily="18" charset="0"/>
              <a:cs typeface="Times New Roman" pitchFamily="18" charset="0"/>
              <a:sym typeface="Symbol"/>
            </a:endParaRPr>
          </a:p>
          <a:p>
            <a:pPr marL="228600" indent="0">
              <a:buNone/>
            </a:pPr>
            <a:endParaRPr lang="en-US" sz="2800" b="1" dirty="0" smtClean="0">
              <a:latin typeface="Times" pitchFamily="18" charset="0"/>
              <a:cs typeface="Times New Roman" pitchFamily="18" charset="0"/>
              <a:sym typeface="Symbol"/>
            </a:endParaRPr>
          </a:p>
          <a:p>
            <a:pPr marL="228600" indent="0">
              <a:buNone/>
            </a:pPr>
            <a:endParaRPr lang="en-US" sz="2800" b="1" dirty="0" smtClean="0">
              <a:latin typeface="Times" pitchFamily="18" charset="0"/>
              <a:cs typeface="Times New Roman" pitchFamily="18" charset="0"/>
              <a:sym typeface="Symbol"/>
            </a:endParaRPr>
          </a:p>
          <a:p>
            <a:pPr marL="228600" indent="0">
              <a:buNone/>
            </a:pPr>
            <a:endParaRPr lang="en-US" sz="2800" dirty="0">
              <a:latin typeface="Times" pitchFamily="18" charset="0"/>
              <a:cs typeface="Times New Roman" pitchFamily="18" charset="0"/>
            </a:endParaRPr>
          </a:p>
        </p:txBody>
      </p:sp>
    </p:spTree>
    <p:extLst>
      <p:ext uri="{BB962C8B-B14F-4D97-AF65-F5344CB8AC3E}">
        <p14:creationId xmlns:p14="http://schemas.microsoft.com/office/powerpoint/2010/main" val="194243451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Connectives</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77200" cy="4800600"/>
          </a:xfrm>
          <a:solidFill>
            <a:schemeClr val="bg1"/>
          </a:solidFill>
        </p:spPr>
        <p:txBody>
          <a:bodyPr>
            <a:normAutofit/>
          </a:bodyPr>
          <a:lstStyle/>
          <a:p>
            <a:pPr marL="228600" indent="0">
              <a:buNone/>
            </a:pPr>
            <a:r>
              <a:rPr lang="en-US" sz="2800" b="1" dirty="0" smtClean="0">
                <a:latin typeface="Times" pitchFamily="18" charset="0"/>
                <a:cs typeface="Times New Roman" pitchFamily="18" charset="0"/>
              </a:rPr>
              <a:t>Milo [</a:t>
            </a:r>
            <a:r>
              <a:rPr lang="en-US" sz="2800" baseline="-25000" dirty="0" smtClean="0">
                <a:latin typeface="Times" pitchFamily="18" charset="0"/>
                <a:cs typeface="Times New Roman" pitchFamily="18" charset="0"/>
              </a:rPr>
              <a:t>I’</a:t>
            </a:r>
            <a:r>
              <a:rPr lang="en-US" sz="2800" b="1" dirty="0" smtClean="0">
                <a:latin typeface="Times" pitchFamily="18" charset="0"/>
                <a:cs typeface="Times New Roman" pitchFamily="18" charset="0"/>
              </a:rPr>
              <a:t> is gray and furry ]</a:t>
            </a:r>
          </a:p>
          <a:p>
            <a:pPr marL="228600" indent="0">
              <a:buNone/>
            </a:pPr>
            <a:endParaRPr lang="en-US" sz="2800" b="1" dirty="0" smtClean="0">
              <a:latin typeface="Times" pitchFamily="18" charset="0"/>
              <a:cs typeface="Times New Roman" pitchFamily="18" charset="0"/>
            </a:endParaRPr>
          </a:p>
          <a:p>
            <a:pPr marL="0" indent="0">
              <a:buNone/>
            </a:pPr>
            <a:r>
              <a:rPr lang="en-US" sz="2800" b="1" dirty="0" smtClean="0">
                <a:solidFill>
                  <a:srgbClr val="0000FF"/>
                </a:solidFill>
                <a:latin typeface="Times" pitchFamily="18" charset="0"/>
                <a:cs typeface="Times New Roman" pitchFamily="18" charset="0"/>
                <a:sym typeface="Symbol"/>
              </a:rPr>
              <a:t>Connectives</a:t>
            </a:r>
            <a:r>
              <a:rPr lang="en-US" sz="2800" dirty="0" smtClean="0">
                <a:latin typeface="Times" pitchFamily="18" charset="0"/>
                <a:cs typeface="Times New Roman" pitchFamily="18" charset="0"/>
                <a:sym typeface="Symbol"/>
              </a:rPr>
              <a:t> can be described in set terms.                                   </a:t>
            </a:r>
          </a:p>
          <a:p>
            <a:pPr marL="228600" indent="0">
              <a:buNone/>
            </a:pPr>
            <a:endParaRPr lang="en-US" sz="2400" b="1" dirty="0" smtClean="0">
              <a:solidFill>
                <a:srgbClr val="FF0000"/>
              </a:solidFill>
              <a:latin typeface="Times" pitchFamily="18" charset="0"/>
              <a:cs typeface="Times New Roman" pitchFamily="18" charset="0"/>
            </a:endParaRPr>
          </a:p>
          <a:p>
            <a:pPr marL="0" indent="0">
              <a:buNone/>
            </a:pPr>
            <a:r>
              <a:rPr lang="en-US" sz="2800" b="1" dirty="0" smtClean="0">
                <a:solidFill>
                  <a:srgbClr val="FF0000"/>
                </a:solidFill>
                <a:latin typeface="Times" pitchFamily="18" charset="0"/>
                <a:cs typeface="Times New Roman" pitchFamily="18" charset="0"/>
              </a:rPr>
              <a:t>AND</a:t>
            </a:r>
            <a:r>
              <a:rPr lang="en-US" sz="2800" dirty="0" smtClean="0">
                <a:latin typeface="Times" pitchFamily="18" charset="0"/>
                <a:cs typeface="Times New Roman" pitchFamily="18" charset="0"/>
              </a:rPr>
              <a:t> denotes set intersection</a:t>
            </a:r>
          </a:p>
          <a:p>
            <a:pPr marL="0" indent="0">
              <a:buNone/>
            </a:pPr>
            <a:r>
              <a:rPr lang="en-US" sz="2800" i="1" dirty="0" smtClean="0">
                <a:latin typeface="Times" pitchFamily="18" charset="0"/>
                <a:cs typeface="Times New Roman" pitchFamily="18" charset="0"/>
                <a:sym typeface="Symbol"/>
              </a:rPr>
              <a:t>Gray </a:t>
            </a:r>
            <a:r>
              <a:rPr lang="en-US" sz="2800" dirty="0" smtClean="0">
                <a:latin typeface="Times" pitchFamily="18" charset="0"/>
                <a:cs typeface="Times New Roman" pitchFamily="18" charset="0"/>
                <a:sym typeface="Symbol"/>
              </a:rPr>
              <a:t> </a:t>
            </a:r>
            <a:r>
              <a:rPr lang="en-US" sz="2800" i="1" dirty="0" smtClean="0">
                <a:latin typeface="Times" pitchFamily="18" charset="0"/>
                <a:cs typeface="Times New Roman" pitchFamily="18" charset="0"/>
                <a:sym typeface="Symbol"/>
              </a:rPr>
              <a:t>Furry</a:t>
            </a:r>
          </a:p>
          <a:p>
            <a:pPr marL="228600" indent="0">
              <a:buNone/>
            </a:pPr>
            <a:endParaRPr lang="en-US" sz="2800" i="1" dirty="0" smtClean="0">
              <a:latin typeface="Times" pitchFamily="18" charset="0"/>
              <a:cs typeface="Times New Roman" pitchFamily="18" charset="0"/>
              <a:sym typeface="Symbol"/>
            </a:endParaRPr>
          </a:p>
          <a:p>
            <a:pPr marL="228600" indent="0">
              <a:buNone/>
            </a:pPr>
            <a:endParaRPr lang="en-US" sz="2800" i="1" dirty="0" smtClean="0">
              <a:latin typeface="Times" pitchFamily="18" charset="0"/>
              <a:cs typeface="Times New Roman" pitchFamily="18" charset="0"/>
              <a:sym typeface="Symbol"/>
            </a:endParaRPr>
          </a:p>
          <a:p>
            <a:pPr marL="228600" indent="0">
              <a:buNone/>
            </a:pPr>
            <a:r>
              <a:rPr lang="en-US" sz="2800" i="1" dirty="0" smtClean="0">
                <a:latin typeface="Times" pitchFamily="18" charset="0"/>
                <a:cs typeface="Times New Roman" pitchFamily="18" charset="0"/>
                <a:sym typeface="Symbol"/>
              </a:rPr>
              <a:t>                                       Grey            Furry</a:t>
            </a:r>
            <a:endParaRPr lang="en-US" sz="2800" i="1" dirty="0">
              <a:latin typeface="Times" pitchFamily="18" charset="0"/>
              <a:cs typeface="Times New Roman" pitchFamily="18" charset="0"/>
              <a:sym typeface="Symbol"/>
            </a:endParaRPr>
          </a:p>
          <a:p>
            <a:pPr marL="228600" indent="0">
              <a:buNone/>
            </a:pPr>
            <a:endParaRPr lang="en-US" sz="2800" dirty="0" smtClean="0">
              <a:latin typeface="Times" pitchFamily="18" charset="0"/>
              <a:cs typeface="Times New Roman" pitchFamily="18" charset="0"/>
              <a:sym typeface="Symbol"/>
            </a:endParaRPr>
          </a:p>
          <a:p>
            <a:pPr marL="228600" indent="0">
              <a:buNone/>
            </a:pPr>
            <a:endParaRPr lang="en-US" sz="2800" dirty="0">
              <a:latin typeface="Times" pitchFamily="18" charset="0"/>
              <a:cs typeface="Times New Roman" pitchFamily="18" charset="0"/>
            </a:endParaRPr>
          </a:p>
        </p:txBody>
      </p:sp>
      <p:pic>
        <p:nvPicPr>
          <p:cNvPr id="39" name="Picture 38" descr="intersection.png"/>
          <p:cNvPicPr>
            <a:picLocks noChangeAspect="1"/>
          </p:cNvPicPr>
          <p:nvPr/>
        </p:nvPicPr>
        <p:blipFill>
          <a:blip r:embed="rId3" cstate="print"/>
          <a:stretch>
            <a:fillRect/>
          </a:stretch>
        </p:blipFill>
        <p:spPr>
          <a:xfrm>
            <a:off x="4419599" y="3810000"/>
            <a:ext cx="3593175" cy="1686118"/>
          </a:xfrm>
          <a:prstGeom prst="rect">
            <a:avLst/>
          </a:prstGeom>
        </p:spPr>
      </p:pic>
    </p:spTree>
    <p:extLst>
      <p:ext uri="{BB962C8B-B14F-4D97-AF65-F5344CB8AC3E}">
        <p14:creationId xmlns:p14="http://schemas.microsoft.com/office/powerpoint/2010/main" val="194243451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Connectives</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77200" cy="4800600"/>
          </a:xfrm>
          <a:solidFill>
            <a:schemeClr val="bg1"/>
          </a:solidFill>
        </p:spPr>
        <p:txBody>
          <a:bodyPr>
            <a:normAutofit/>
          </a:bodyPr>
          <a:lstStyle/>
          <a:p>
            <a:pPr marL="228600" indent="0">
              <a:buNone/>
            </a:pPr>
            <a:r>
              <a:rPr lang="en-US" sz="2800" b="1" dirty="0" smtClean="0">
                <a:latin typeface="Times" pitchFamily="18" charset="0"/>
                <a:cs typeface="Times New Roman" pitchFamily="18" charset="0"/>
              </a:rPr>
              <a:t>Milo [</a:t>
            </a:r>
            <a:r>
              <a:rPr lang="en-US" sz="2800" baseline="-25000" dirty="0" smtClean="0">
                <a:latin typeface="Times" pitchFamily="18" charset="0"/>
                <a:cs typeface="Times New Roman" pitchFamily="18" charset="0"/>
              </a:rPr>
              <a:t>I’</a:t>
            </a:r>
            <a:r>
              <a:rPr lang="en-US" sz="2800" b="1" dirty="0" smtClean="0">
                <a:latin typeface="Times" pitchFamily="18" charset="0"/>
                <a:cs typeface="Times New Roman" pitchFamily="18" charset="0"/>
              </a:rPr>
              <a:t> is gray or black ]</a:t>
            </a:r>
          </a:p>
          <a:p>
            <a:pPr marL="228600" indent="0">
              <a:buNone/>
            </a:pPr>
            <a:endParaRPr lang="en-US" sz="2800" b="1" dirty="0" smtClean="0">
              <a:latin typeface="Times" pitchFamily="18" charset="0"/>
              <a:cs typeface="Times New Roman" pitchFamily="18" charset="0"/>
            </a:endParaRPr>
          </a:p>
          <a:p>
            <a:pPr marL="0" indent="0">
              <a:buNone/>
            </a:pPr>
            <a:r>
              <a:rPr lang="en-US" sz="2800" b="1" dirty="0" smtClean="0">
                <a:solidFill>
                  <a:srgbClr val="0000FF"/>
                </a:solidFill>
                <a:latin typeface="Times" pitchFamily="18" charset="0"/>
                <a:cs typeface="Times New Roman" pitchFamily="18" charset="0"/>
                <a:sym typeface="Symbol"/>
              </a:rPr>
              <a:t>Connectives</a:t>
            </a:r>
            <a:r>
              <a:rPr lang="en-US" sz="2800" dirty="0" smtClean="0">
                <a:latin typeface="Times" pitchFamily="18" charset="0"/>
                <a:cs typeface="Times New Roman" pitchFamily="18" charset="0"/>
                <a:sym typeface="Symbol"/>
              </a:rPr>
              <a:t> can be described in set terms.                                   </a:t>
            </a:r>
          </a:p>
          <a:p>
            <a:pPr marL="228600" indent="0">
              <a:buNone/>
            </a:pPr>
            <a:endParaRPr lang="en-US" sz="2400" b="1" dirty="0" smtClean="0">
              <a:solidFill>
                <a:srgbClr val="FF0000"/>
              </a:solidFill>
              <a:latin typeface="Times" pitchFamily="18" charset="0"/>
              <a:cs typeface="Times New Roman" pitchFamily="18" charset="0"/>
            </a:endParaRPr>
          </a:p>
          <a:p>
            <a:pPr marL="0" indent="0">
              <a:buNone/>
            </a:pPr>
            <a:r>
              <a:rPr lang="en-US" sz="2800" b="1" dirty="0" smtClean="0">
                <a:solidFill>
                  <a:srgbClr val="FF0000"/>
                </a:solidFill>
                <a:latin typeface="Times" pitchFamily="18" charset="0"/>
                <a:cs typeface="Times New Roman" pitchFamily="18" charset="0"/>
              </a:rPr>
              <a:t>OR </a:t>
            </a:r>
            <a:r>
              <a:rPr lang="en-US" sz="2800" dirty="0" smtClean="0">
                <a:latin typeface="Times" pitchFamily="18" charset="0"/>
                <a:cs typeface="Times New Roman" pitchFamily="18" charset="0"/>
              </a:rPr>
              <a:t>denotes set </a:t>
            </a:r>
            <a:r>
              <a:rPr lang="en-US" sz="2800" b="1" dirty="0" smtClean="0">
                <a:latin typeface="Times" pitchFamily="18" charset="0"/>
                <a:cs typeface="Times New Roman" pitchFamily="18" charset="0"/>
              </a:rPr>
              <a:t>union</a:t>
            </a:r>
          </a:p>
          <a:p>
            <a:pPr marL="0" indent="0">
              <a:buNone/>
            </a:pPr>
            <a:r>
              <a:rPr lang="en-US" sz="2800" i="1" dirty="0" smtClean="0">
                <a:latin typeface="Times" pitchFamily="18" charset="0"/>
                <a:cs typeface="Times New Roman" pitchFamily="18" charset="0"/>
                <a:sym typeface="Symbol"/>
              </a:rPr>
              <a:t>Gray </a:t>
            </a:r>
            <a:r>
              <a:rPr lang="en-US" sz="2800" dirty="0" smtClean="0">
                <a:latin typeface="Times" pitchFamily="18" charset="0"/>
                <a:cs typeface="Times New Roman" pitchFamily="18" charset="0"/>
                <a:sym typeface="Symbol"/>
              </a:rPr>
              <a:t> </a:t>
            </a:r>
            <a:r>
              <a:rPr lang="en-US" sz="2800" i="1" dirty="0" smtClean="0">
                <a:latin typeface="Times" pitchFamily="18" charset="0"/>
                <a:cs typeface="Times New Roman" pitchFamily="18" charset="0"/>
                <a:sym typeface="Symbol"/>
              </a:rPr>
              <a:t>Black</a:t>
            </a:r>
          </a:p>
          <a:p>
            <a:pPr marL="228600" indent="0">
              <a:buNone/>
            </a:pPr>
            <a:endParaRPr lang="en-US" sz="2800" i="1" dirty="0" smtClean="0">
              <a:latin typeface="Times" pitchFamily="18" charset="0"/>
              <a:cs typeface="Times New Roman" pitchFamily="18" charset="0"/>
              <a:sym typeface="Symbol"/>
            </a:endParaRPr>
          </a:p>
          <a:p>
            <a:pPr marL="228600" indent="0">
              <a:buNone/>
            </a:pPr>
            <a:endParaRPr lang="en-US" sz="2800" i="1" dirty="0" smtClean="0">
              <a:latin typeface="Times" pitchFamily="18" charset="0"/>
              <a:cs typeface="Times New Roman" pitchFamily="18" charset="0"/>
              <a:sym typeface="Symbol"/>
            </a:endParaRPr>
          </a:p>
          <a:p>
            <a:pPr marL="228600" indent="0">
              <a:buNone/>
            </a:pPr>
            <a:r>
              <a:rPr lang="en-US" sz="2800" i="1" dirty="0" smtClean="0">
                <a:latin typeface="Times" pitchFamily="18" charset="0"/>
                <a:cs typeface="Times New Roman" pitchFamily="18" charset="0"/>
                <a:sym typeface="Symbol"/>
              </a:rPr>
              <a:t>                                       Gray            Black</a:t>
            </a:r>
            <a:endParaRPr lang="en-US" sz="2800" i="1" dirty="0">
              <a:latin typeface="Times" pitchFamily="18" charset="0"/>
              <a:cs typeface="Times New Roman" pitchFamily="18" charset="0"/>
              <a:sym typeface="Symbol"/>
            </a:endParaRPr>
          </a:p>
          <a:p>
            <a:pPr marL="228600" indent="0">
              <a:buNone/>
            </a:pPr>
            <a:endParaRPr lang="en-US" sz="2800" dirty="0" smtClean="0">
              <a:latin typeface="Times" pitchFamily="18" charset="0"/>
              <a:cs typeface="Times New Roman" pitchFamily="18" charset="0"/>
              <a:sym typeface="Symbol"/>
            </a:endParaRPr>
          </a:p>
          <a:p>
            <a:pPr marL="228600" indent="0">
              <a:buNone/>
            </a:pPr>
            <a:endParaRPr lang="en-US" sz="2800" dirty="0">
              <a:latin typeface="Times" pitchFamily="18" charset="0"/>
              <a:cs typeface="Times New Roman" pitchFamily="18" charset="0"/>
            </a:endParaRPr>
          </a:p>
        </p:txBody>
      </p:sp>
      <p:pic>
        <p:nvPicPr>
          <p:cNvPr id="39" name="Picture 38" descr="intersection.png"/>
          <p:cNvPicPr>
            <a:picLocks noChangeAspect="1"/>
          </p:cNvPicPr>
          <p:nvPr/>
        </p:nvPicPr>
        <p:blipFill>
          <a:blip r:embed="rId3" cstate="print"/>
          <a:stretch>
            <a:fillRect/>
          </a:stretch>
        </p:blipFill>
        <p:spPr>
          <a:xfrm>
            <a:off x="4419599" y="3810000"/>
            <a:ext cx="3593175" cy="1686118"/>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27316" y="3810000"/>
            <a:ext cx="3585458" cy="1682496"/>
          </a:xfrm>
          <a:prstGeom prst="rect">
            <a:avLst/>
          </a:prstGeom>
        </p:spPr>
      </p:pic>
      <p:sp>
        <p:nvSpPr>
          <p:cNvPr id="10" name="Rectangle 1"/>
          <p:cNvSpPr>
            <a:spLocks noChangeArrowheads="1"/>
          </p:cNvSpPr>
          <p:nvPr/>
        </p:nvSpPr>
        <p:spPr bwMode="auto">
          <a:xfrm>
            <a:off x="6239095" y="3086099"/>
            <a:ext cx="6858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3200" dirty="0">
                <a:latin typeface="Times" pitchFamily="18" charset="0"/>
                <a:sym typeface="Webdings"/>
              </a:rPr>
              <a:t></a:t>
            </a:r>
            <a:endParaRPr kumimoji="0" lang="en-US" sz="3000" b="0" i="0" u="none" strike="noStrike" cap="none" normalizeH="0" baseline="0" dirty="0" smtClean="0">
              <a:ln>
                <a:noFill/>
              </a:ln>
              <a:solidFill>
                <a:schemeClr val="tx1"/>
              </a:solidFill>
              <a:effectLst/>
              <a:latin typeface="Calibri" pitchFamily="34" charset="0"/>
              <a:ea typeface="Calibri" pitchFamily="34" charset="0"/>
              <a:cs typeface="Arial" pitchFamily="34" charset="0"/>
              <a:sym typeface="Webdings" pitchFamily="18" charset="2"/>
            </a:endParaRPr>
          </a:p>
        </p:txBody>
      </p:sp>
      <p:cxnSp>
        <p:nvCxnSpPr>
          <p:cNvPr id="11" name="Straight Arrow Connector 10"/>
          <p:cNvCxnSpPr/>
          <p:nvPr/>
        </p:nvCxnSpPr>
        <p:spPr>
          <a:xfrm>
            <a:off x="6858000" y="3632775"/>
            <a:ext cx="381000" cy="48202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6515100" y="3632775"/>
            <a:ext cx="0" cy="71062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5791200" y="3632775"/>
            <a:ext cx="428845" cy="48202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243451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Interim summary</a:t>
            </a:r>
            <a:endParaRPr lang="en-US" sz="3200" dirty="0"/>
          </a:p>
        </p:txBody>
      </p:sp>
      <p:sp>
        <p:nvSpPr>
          <p:cNvPr id="3" name="Content Placeholder 2"/>
          <p:cNvSpPr>
            <a:spLocks noGrp="1"/>
          </p:cNvSpPr>
          <p:nvPr>
            <p:ph idx="1"/>
          </p:nvPr>
        </p:nvSpPr>
        <p:spPr/>
        <p:txBody>
          <a:bodyPr/>
          <a:lstStyle/>
          <a:p>
            <a:pPr marL="0" indent="0">
              <a:buNone/>
            </a:pPr>
            <a:r>
              <a:rPr lang="en-US" sz="2800" i="1" dirty="0" smtClean="0">
                <a:latin typeface="Times" pitchFamily="18" charset="0"/>
                <a:cs typeface="Times" pitchFamily="18" charset="0"/>
              </a:rPr>
              <a:t>Nouns</a:t>
            </a:r>
            <a:r>
              <a:rPr lang="en-US" sz="2800" dirty="0" smtClean="0">
                <a:latin typeface="Times" pitchFamily="18" charset="0"/>
                <a:cs typeface="Times" pitchFamily="18" charset="0"/>
              </a:rPr>
              <a:t>, </a:t>
            </a:r>
            <a:r>
              <a:rPr lang="en-US" sz="2800" i="1" dirty="0" smtClean="0">
                <a:latin typeface="Times" pitchFamily="18" charset="0"/>
                <a:cs typeface="Times" pitchFamily="18" charset="0"/>
              </a:rPr>
              <a:t>intransitive verbs</a:t>
            </a:r>
            <a:r>
              <a:rPr lang="en-US" sz="2800" dirty="0" smtClean="0">
                <a:latin typeface="Times" pitchFamily="18" charset="0"/>
                <a:cs typeface="Times" pitchFamily="18" charset="0"/>
              </a:rPr>
              <a:t>, and </a:t>
            </a:r>
            <a:r>
              <a:rPr lang="en-US" sz="2800" i="1" dirty="0" smtClean="0">
                <a:latin typeface="Times" pitchFamily="18" charset="0"/>
                <a:cs typeface="Times" pitchFamily="18" charset="0"/>
              </a:rPr>
              <a:t>adjectives</a:t>
            </a:r>
            <a:r>
              <a:rPr lang="en-US" sz="2800" dirty="0" smtClean="0">
                <a:latin typeface="Times" pitchFamily="18" charset="0"/>
                <a:cs typeface="Times" pitchFamily="18" charset="0"/>
              </a:rPr>
              <a:t> can be described using </a:t>
            </a:r>
            <a:r>
              <a:rPr lang="en-US" sz="2800" i="1" dirty="0" smtClean="0">
                <a:latin typeface="Times" pitchFamily="18" charset="0"/>
                <a:cs typeface="Times" pitchFamily="18" charset="0"/>
              </a:rPr>
              <a:t>set membership. </a:t>
            </a:r>
          </a:p>
          <a:p>
            <a:pPr marL="0" indent="0">
              <a:buNone/>
            </a:pPr>
            <a:endParaRPr lang="en-US" sz="2800" b="1" dirty="0" smtClean="0">
              <a:latin typeface="Times" pitchFamily="18" charset="0"/>
              <a:cs typeface="Times" pitchFamily="18" charset="0"/>
            </a:endParaRPr>
          </a:p>
          <a:p>
            <a:pPr marL="228600" indent="0">
              <a:buNone/>
            </a:pPr>
            <a:r>
              <a:rPr lang="en-US" sz="2800" b="1" dirty="0" smtClean="0">
                <a:latin typeface="Times" pitchFamily="18" charset="0"/>
                <a:cs typeface="Times" pitchFamily="18" charset="0"/>
              </a:rPr>
              <a:t>            is a cat                                    </a:t>
            </a:r>
            <a:r>
              <a:rPr lang="en-US" sz="2800" dirty="0" smtClean="0">
                <a:latin typeface="Times" pitchFamily="18" charset="0"/>
                <a:cs typeface="Times" pitchFamily="18" charset="0"/>
              </a:rPr>
              <a:t> </a:t>
            </a:r>
            <a:r>
              <a:rPr lang="en-US" sz="2800" i="1" dirty="0" err="1" smtClean="0">
                <a:latin typeface="Times" pitchFamily="18" charset="0"/>
                <a:cs typeface="Times" pitchFamily="18" charset="0"/>
              </a:rPr>
              <a:t>Cat</a:t>
            </a:r>
            <a:endParaRPr lang="en-US" sz="2800" dirty="0" smtClean="0">
              <a:latin typeface="Times" pitchFamily="18" charset="0"/>
              <a:cs typeface="Times" pitchFamily="18" charset="0"/>
            </a:endParaRPr>
          </a:p>
          <a:p>
            <a:pPr marL="228600" indent="0">
              <a:buNone/>
            </a:pPr>
            <a:r>
              <a:rPr lang="en-US" sz="2800" b="1" dirty="0" smtClean="0">
                <a:latin typeface="Times" pitchFamily="18" charset="0"/>
                <a:cs typeface="Times" pitchFamily="18" charset="0"/>
              </a:rPr>
              <a:t>Milo    is gray       =               </a:t>
            </a:r>
            <a:r>
              <a:rPr lang="en-US" sz="2800" b="1" dirty="0" smtClean="0">
                <a:latin typeface="Times" pitchFamily="18" charset="0"/>
                <a:cs typeface="Times" pitchFamily="18" charset="0"/>
                <a:sym typeface="Webdings"/>
              </a:rPr>
              <a:t></a:t>
            </a:r>
            <a:r>
              <a:rPr lang="en-US" sz="2800" b="1" dirty="0" smtClean="0">
                <a:latin typeface="Times" pitchFamily="18" charset="0"/>
                <a:cs typeface="Times" pitchFamily="18" charset="0"/>
                <a:sym typeface="Symbol"/>
              </a:rPr>
              <a:t>      </a:t>
            </a:r>
            <a:r>
              <a:rPr lang="en-US" sz="1200" b="1" dirty="0" smtClean="0">
                <a:latin typeface="Times" pitchFamily="18" charset="0"/>
                <a:cs typeface="Times" pitchFamily="18" charset="0"/>
                <a:sym typeface="Symbol"/>
              </a:rPr>
              <a:t> </a:t>
            </a:r>
            <a:r>
              <a:rPr lang="en-US" sz="2800" i="1" dirty="0" smtClean="0">
                <a:latin typeface="Times" pitchFamily="18" charset="0"/>
                <a:cs typeface="Times" pitchFamily="18" charset="0"/>
                <a:sym typeface="Symbol"/>
              </a:rPr>
              <a:t>Gray</a:t>
            </a:r>
            <a:endParaRPr lang="en-US" sz="2800" dirty="0" smtClean="0">
              <a:latin typeface="Times" pitchFamily="18" charset="0"/>
              <a:cs typeface="Times" pitchFamily="18" charset="0"/>
            </a:endParaRPr>
          </a:p>
          <a:p>
            <a:pPr marL="228600" indent="0">
              <a:buNone/>
            </a:pPr>
            <a:r>
              <a:rPr lang="en-US" sz="2800" b="1" dirty="0">
                <a:latin typeface="Times" pitchFamily="18" charset="0"/>
                <a:cs typeface="Times" pitchFamily="18" charset="0"/>
              </a:rPr>
              <a:t> </a:t>
            </a:r>
            <a:r>
              <a:rPr lang="en-US" sz="2800" b="1" dirty="0" smtClean="0">
                <a:latin typeface="Times" pitchFamily="18" charset="0"/>
                <a:cs typeface="Times" pitchFamily="18" charset="0"/>
              </a:rPr>
              <a:t>           purred                                     </a:t>
            </a:r>
            <a:r>
              <a:rPr lang="en-US" sz="2800" i="1" dirty="0" err="1" smtClean="0">
                <a:latin typeface="Times" pitchFamily="18" charset="0"/>
                <a:cs typeface="Times" pitchFamily="18" charset="0"/>
              </a:rPr>
              <a:t>Purred</a:t>
            </a:r>
            <a:endParaRPr lang="en-US" sz="2800" i="1" dirty="0" smtClean="0">
              <a:latin typeface="Times" pitchFamily="18" charset="0"/>
              <a:cs typeface="Times" pitchFamily="18" charset="0"/>
            </a:endParaRPr>
          </a:p>
          <a:p>
            <a:pPr marL="228600" indent="0">
              <a:buNone/>
            </a:pPr>
            <a:endParaRPr lang="en-US" sz="2800" i="1" dirty="0">
              <a:latin typeface="Times" pitchFamily="18" charset="0"/>
              <a:cs typeface="Times" pitchFamily="18" charset="0"/>
            </a:endParaRPr>
          </a:p>
        </p:txBody>
      </p:sp>
      <p:sp>
        <p:nvSpPr>
          <p:cNvPr id="5" name="Left Brace 4"/>
          <p:cNvSpPr/>
          <p:nvPr/>
        </p:nvSpPr>
        <p:spPr>
          <a:xfrm>
            <a:off x="1638300" y="3124200"/>
            <a:ext cx="190500" cy="152400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Left Brace 5"/>
          <p:cNvSpPr/>
          <p:nvPr/>
        </p:nvSpPr>
        <p:spPr>
          <a:xfrm>
            <a:off x="5791200" y="3124200"/>
            <a:ext cx="190500" cy="152400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Interim </a:t>
            </a:r>
            <a:r>
              <a:rPr lang="en-US" sz="3200" b="1" dirty="0">
                <a:solidFill>
                  <a:srgbClr val="0000FF"/>
                </a:solidFill>
                <a:latin typeface="Times New Roman" pitchFamily="18" charset="0"/>
                <a:ea typeface="Tahoma" pitchFamily="34" charset="0"/>
                <a:cs typeface="Times New Roman" pitchFamily="18" charset="0"/>
              </a:rPr>
              <a:t>summary</a:t>
            </a:r>
            <a:endParaRPr lang="en-US" sz="3200" dirty="0"/>
          </a:p>
        </p:txBody>
      </p:sp>
      <p:sp>
        <p:nvSpPr>
          <p:cNvPr id="3" name="Content Placeholder 2"/>
          <p:cNvSpPr>
            <a:spLocks noGrp="1"/>
          </p:cNvSpPr>
          <p:nvPr>
            <p:ph idx="1"/>
          </p:nvPr>
        </p:nvSpPr>
        <p:spPr/>
        <p:txBody>
          <a:bodyPr>
            <a:normAutofit fontScale="92500" lnSpcReduction="20000"/>
          </a:bodyPr>
          <a:lstStyle/>
          <a:p>
            <a:pPr marL="0" indent="0">
              <a:buNone/>
            </a:pPr>
            <a:r>
              <a:rPr lang="en-US" sz="2400" i="1" dirty="0" err="1" smtClean="0">
                <a:latin typeface="Times" pitchFamily="18" charset="0"/>
                <a:cs typeface="Times" pitchFamily="18" charset="0"/>
              </a:rPr>
              <a:t>Intersective</a:t>
            </a:r>
            <a:r>
              <a:rPr lang="en-US" sz="2400" i="1" dirty="0" smtClean="0">
                <a:latin typeface="Times" pitchFamily="18" charset="0"/>
                <a:cs typeface="Times" pitchFamily="18" charset="0"/>
              </a:rPr>
              <a:t> adjectives </a:t>
            </a:r>
            <a:r>
              <a:rPr lang="en-US" sz="2400" dirty="0" smtClean="0">
                <a:latin typeface="Times" pitchFamily="18" charset="0"/>
                <a:cs typeface="Times" pitchFamily="18" charset="0"/>
              </a:rPr>
              <a:t>can be described using </a:t>
            </a:r>
            <a:r>
              <a:rPr lang="en-US" sz="2400" i="1" dirty="0" smtClean="0">
                <a:latin typeface="Times" pitchFamily="18" charset="0"/>
                <a:cs typeface="Times" pitchFamily="18" charset="0"/>
              </a:rPr>
              <a:t>set intersection:</a:t>
            </a:r>
          </a:p>
          <a:p>
            <a:pPr marL="0" indent="0">
              <a:buNone/>
            </a:pPr>
            <a:endParaRPr lang="en-US" sz="2400" dirty="0" smtClean="0">
              <a:latin typeface="Times" pitchFamily="18" charset="0"/>
              <a:cs typeface="Times" pitchFamily="18" charset="0"/>
            </a:endParaRPr>
          </a:p>
          <a:p>
            <a:pPr marL="0" indent="0">
              <a:buNone/>
            </a:pPr>
            <a:r>
              <a:rPr lang="en-US" sz="2400" b="1" dirty="0" smtClean="0">
                <a:latin typeface="Times" pitchFamily="18" charset="0"/>
                <a:cs typeface="Times" pitchFamily="18" charset="0"/>
              </a:rPr>
              <a:t>Milo is a gray cat         =            </a:t>
            </a:r>
            <a:r>
              <a:rPr lang="en-US" sz="2400" b="1" dirty="0">
                <a:latin typeface="Times" pitchFamily="18" charset="0"/>
                <a:cs typeface="Times" pitchFamily="18" charset="0"/>
                <a:sym typeface="Webdings"/>
              </a:rPr>
              <a:t></a:t>
            </a:r>
            <a:r>
              <a:rPr lang="en-US" sz="2400" b="1" dirty="0">
                <a:latin typeface="Times" pitchFamily="18" charset="0"/>
                <a:cs typeface="Times" pitchFamily="18" charset="0"/>
                <a:sym typeface="Symbol"/>
              </a:rPr>
              <a:t>  </a:t>
            </a:r>
            <a:r>
              <a:rPr lang="en-US" sz="2400" i="1" dirty="0">
                <a:latin typeface="Times" pitchFamily="18" charset="0"/>
                <a:cs typeface="Times" pitchFamily="18" charset="0"/>
                <a:sym typeface="Symbol"/>
              </a:rPr>
              <a:t>Gray </a:t>
            </a:r>
            <a:r>
              <a:rPr lang="en-US" sz="2400" dirty="0">
                <a:latin typeface="Times" pitchFamily="18" charset="0"/>
                <a:cs typeface="Times" pitchFamily="18" charset="0"/>
                <a:sym typeface="Symbol"/>
              </a:rPr>
              <a:t> </a:t>
            </a:r>
            <a:r>
              <a:rPr lang="en-US" sz="2400" i="1" dirty="0" smtClean="0">
                <a:latin typeface="Times" pitchFamily="18" charset="0"/>
                <a:cs typeface="Times" pitchFamily="18" charset="0"/>
                <a:sym typeface="Symbol"/>
              </a:rPr>
              <a:t>Cat</a:t>
            </a:r>
            <a:endParaRPr lang="en-US" sz="2400" b="1" dirty="0" smtClean="0">
              <a:latin typeface="Times" pitchFamily="18" charset="0"/>
              <a:cs typeface="Times" pitchFamily="18" charset="0"/>
            </a:endParaRPr>
          </a:p>
          <a:p>
            <a:pPr marL="0" indent="0">
              <a:buNone/>
            </a:pPr>
            <a:endParaRPr lang="en-US" sz="2400" i="1" dirty="0">
              <a:latin typeface="Times" pitchFamily="18" charset="0"/>
              <a:cs typeface="Times" pitchFamily="18" charset="0"/>
            </a:endParaRPr>
          </a:p>
          <a:p>
            <a:pPr marL="0" indent="0">
              <a:buNone/>
            </a:pPr>
            <a:r>
              <a:rPr lang="en-US" sz="2400" i="1" dirty="0" smtClean="0">
                <a:latin typeface="Times" pitchFamily="18" charset="0"/>
                <a:cs typeface="Times" pitchFamily="18" charset="0"/>
              </a:rPr>
              <a:t>AND</a:t>
            </a:r>
            <a:r>
              <a:rPr lang="en-US" sz="2800" dirty="0" smtClean="0">
                <a:latin typeface="Times" pitchFamily="18" charset="0"/>
                <a:cs typeface="Times" pitchFamily="18" charset="0"/>
              </a:rPr>
              <a:t> can also be described using </a:t>
            </a:r>
            <a:r>
              <a:rPr lang="en-US" sz="2800" i="1" dirty="0" smtClean="0">
                <a:latin typeface="Times" pitchFamily="18" charset="0"/>
                <a:cs typeface="Times" pitchFamily="18" charset="0"/>
              </a:rPr>
              <a:t>set intersection</a:t>
            </a:r>
            <a:r>
              <a:rPr lang="en-US" sz="2800" dirty="0" smtClean="0">
                <a:latin typeface="Times" pitchFamily="18" charset="0"/>
                <a:cs typeface="Times" pitchFamily="18" charset="0"/>
              </a:rPr>
              <a:t>. </a:t>
            </a:r>
          </a:p>
          <a:p>
            <a:pPr marL="228600" indent="0">
              <a:buNone/>
            </a:pPr>
            <a:endParaRPr lang="en-US" sz="2800" b="1" dirty="0">
              <a:latin typeface="Times" pitchFamily="18" charset="0"/>
              <a:cs typeface="Times" pitchFamily="18" charset="0"/>
            </a:endParaRPr>
          </a:p>
          <a:p>
            <a:pPr marL="228600" indent="0">
              <a:buNone/>
            </a:pPr>
            <a:r>
              <a:rPr lang="en-US" sz="2800" b="1" dirty="0" smtClean="0">
                <a:latin typeface="Times" pitchFamily="18" charset="0"/>
                <a:cs typeface="Times" pitchFamily="18" charset="0"/>
              </a:rPr>
              <a:t>Milo is gray </a:t>
            </a:r>
            <a:r>
              <a:rPr lang="en-US" sz="2000" b="1" dirty="0" smtClean="0">
                <a:latin typeface="Times" pitchFamily="18" charset="0"/>
                <a:cs typeface="Times" pitchFamily="18" charset="0"/>
              </a:rPr>
              <a:t>AND </a:t>
            </a:r>
            <a:r>
              <a:rPr lang="en-US" sz="2800" b="1" dirty="0" smtClean="0">
                <a:latin typeface="Times" pitchFamily="18" charset="0"/>
                <a:cs typeface="Times" pitchFamily="18" charset="0"/>
              </a:rPr>
              <a:t>furry    </a:t>
            </a:r>
            <a:r>
              <a:rPr lang="en-US" sz="2000" b="1" dirty="0" smtClean="0">
                <a:latin typeface="Times" pitchFamily="18" charset="0"/>
                <a:cs typeface="Times" pitchFamily="18" charset="0"/>
              </a:rPr>
              <a:t> </a:t>
            </a:r>
            <a:r>
              <a:rPr lang="en-US" sz="2800" b="1" dirty="0" smtClean="0">
                <a:latin typeface="Times" pitchFamily="18" charset="0"/>
                <a:cs typeface="Times" pitchFamily="18" charset="0"/>
              </a:rPr>
              <a:t>=         </a:t>
            </a:r>
            <a:r>
              <a:rPr lang="en-US" sz="2800" b="1" dirty="0" smtClean="0">
                <a:latin typeface="Times" pitchFamily="18" charset="0"/>
                <a:cs typeface="Times" pitchFamily="18" charset="0"/>
                <a:sym typeface="Webdings"/>
              </a:rPr>
              <a:t></a:t>
            </a:r>
            <a:r>
              <a:rPr lang="en-US" sz="2800" b="1" dirty="0" smtClean="0">
                <a:latin typeface="Times" pitchFamily="18" charset="0"/>
                <a:cs typeface="Times" pitchFamily="18" charset="0"/>
                <a:sym typeface="Symbol"/>
              </a:rPr>
              <a:t>  </a:t>
            </a:r>
            <a:r>
              <a:rPr lang="en-US" sz="2800" i="1" dirty="0" smtClean="0">
                <a:latin typeface="Times" pitchFamily="18" charset="0"/>
                <a:cs typeface="Times" pitchFamily="18" charset="0"/>
                <a:sym typeface="Symbol"/>
              </a:rPr>
              <a:t>Gray </a:t>
            </a:r>
            <a:r>
              <a:rPr lang="en-US" sz="2800" dirty="0" smtClean="0">
                <a:latin typeface="Times" pitchFamily="18" charset="0"/>
                <a:cs typeface="Times" pitchFamily="18" charset="0"/>
                <a:sym typeface="Symbol"/>
              </a:rPr>
              <a:t> </a:t>
            </a:r>
            <a:r>
              <a:rPr lang="en-US" sz="2800" i="1" dirty="0" smtClean="0">
                <a:latin typeface="Times" pitchFamily="18" charset="0"/>
                <a:cs typeface="Times" pitchFamily="18" charset="0"/>
                <a:sym typeface="Symbol"/>
              </a:rPr>
              <a:t>Furry</a:t>
            </a:r>
          </a:p>
          <a:p>
            <a:pPr marL="228600" indent="0">
              <a:buNone/>
            </a:pPr>
            <a:endParaRPr lang="en-US" sz="2800" i="1" dirty="0">
              <a:latin typeface="Times" pitchFamily="18" charset="0"/>
              <a:cs typeface="Times" pitchFamily="18" charset="0"/>
              <a:sym typeface="Symbol"/>
            </a:endParaRPr>
          </a:p>
          <a:p>
            <a:pPr marL="0" indent="0">
              <a:buNone/>
            </a:pPr>
            <a:r>
              <a:rPr lang="en-US" sz="2400" i="1" dirty="0" smtClean="0">
                <a:latin typeface="Times" pitchFamily="18" charset="0"/>
                <a:cs typeface="Times" pitchFamily="18" charset="0"/>
              </a:rPr>
              <a:t>OR</a:t>
            </a:r>
            <a:r>
              <a:rPr lang="en-US" sz="2400" b="1" dirty="0" smtClean="0">
                <a:latin typeface="Times" pitchFamily="18" charset="0"/>
                <a:cs typeface="Times" pitchFamily="18" charset="0"/>
              </a:rPr>
              <a:t> </a:t>
            </a:r>
            <a:r>
              <a:rPr lang="en-US" sz="2800" dirty="0" smtClean="0">
                <a:latin typeface="Times" pitchFamily="18" charset="0"/>
                <a:cs typeface="Times" pitchFamily="18" charset="0"/>
              </a:rPr>
              <a:t>can </a:t>
            </a:r>
            <a:r>
              <a:rPr lang="en-US" sz="2800" dirty="0">
                <a:latin typeface="Times" pitchFamily="18" charset="0"/>
                <a:cs typeface="Times" pitchFamily="18" charset="0"/>
              </a:rPr>
              <a:t>also be described using </a:t>
            </a:r>
            <a:r>
              <a:rPr lang="en-US" sz="2800" i="1" dirty="0">
                <a:latin typeface="Times" pitchFamily="18" charset="0"/>
                <a:cs typeface="Times" pitchFamily="18" charset="0"/>
              </a:rPr>
              <a:t>set </a:t>
            </a:r>
            <a:r>
              <a:rPr lang="en-US" sz="2800" i="1" dirty="0" smtClean="0">
                <a:latin typeface="Times" pitchFamily="18" charset="0"/>
                <a:cs typeface="Times" pitchFamily="18" charset="0"/>
              </a:rPr>
              <a:t>union</a:t>
            </a:r>
            <a:r>
              <a:rPr lang="en-US" sz="2800" dirty="0" smtClean="0">
                <a:latin typeface="Times" pitchFamily="18" charset="0"/>
                <a:cs typeface="Times" pitchFamily="18" charset="0"/>
              </a:rPr>
              <a:t>. </a:t>
            </a:r>
            <a:endParaRPr lang="en-US" sz="2800" dirty="0">
              <a:latin typeface="Times" pitchFamily="18" charset="0"/>
              <a:cs typeface="Times" pitchFamily="18" charset="0"/>
            </a:endParaRPr>
          </a:p>
          <a:p>
            <a:pPr marL="0" indent="0">
              <a:buNone/>
            </a:pPr>
            <a:endParaRPr lang="en-US" sz="2800" b="1" dirty="0">
              <a:latin typeface="Times" pitchFamily="18" charset="0"/>
              <a:cs typeface="Times" pitchFamily="18" charset="0"/>
            </a:endParaRPr>
          </a:p>
          <a:p>
            <a:pPr marL="228600" indent="0">
              <a:buNone/>
            </a:pPr>
            <a:r>
              <a:rPr lang="en-US" sz="2800" b="1" dirty="0" smtClean="0">
                <a:latin typeface="Times" pitchFamily="18" charset="0"/>
                <a:cs typeface="Times" pitchFamily="18" charset="0"/>
              </a:rPr>
              <a:t>Milo </a:t>
            </a:r>
            <a:r>
              <a:rPr lang="en-US" sz="2800" b="1" dirty="0">
                <a:latin typeface="Times" pitchFamily="18" charset="0"/>
                <a:cs typeface="Times" pitchFamily="18" charset="0"/>
              </a:rPr>
              <a:t>is </a:t>
            </a:r>
            <a:r>
              <a:rPr lang="en-US" sz="2800" b="1" dirty="0" smtClean="0">
                <a:latin typeface="Times" pitchFamily="18" charset="0"/>
                <a:cs typeface="Times" pitchFamily="18" charset="0"/>
              </a:rPr>
              <a:t>gray </a:t>
            </a:r>
            <a:r>
              <a:rPr lang="en-US" sz="2000" b="1" dirty="0" smtClean="0">
                <a:latin typeface="Times" pitchFamily="18" charset="0"/>
                <a:cs typeface="Times" pitchFamily="18" charset="0"/>
              </a:rPr>
              <a:t>OR</a:t>
            </a:r>
            <a:r>
              <a:rPr lang="en-US" sz="2800" b="1" dirty="0" smtClean="0">
                <a:latin typeface="Times" pitchFamily="18" charset="0"/>
                <a:cs typeface="Times" pitchFamily="18" charset="0"/>
              </a:rPr>
              <a:t> black      =         </a:t>
            </a:r>
            <a:r>
              <a:rPr lang="en-US" sz="2800" b="1" dirty="0">
                <a:latin typeface="Times" pitchFamily="18" charset="0"/>
                <a:cs typeface="Times" pitchFamily="18" charset="0"/>
                <a:sym typeface="Webdings"/>
              </a:rPr>
              <a:t></a:t>
            </a:r>
            <a:r>
              <a:rPr lang="en-US" sz="2800" b="1" dirty="0">
                <a:latin typeface="Times" pitchFamily="18" charset="0"/>
                <a:cs typeface="Times" pitchFamily="18" charset="0"/>
                <a:sym typeface="Symbol"/>
              </a:rPr>
              <a:t>  </a:t>
            </a:r>
            <a:r>
              <a:rPr lang="en-US" sz="2800" i="1" dirty="0" smtClean="0">
                <a:latin typeface="Times" pitchFamily="18" charset="0"/>
                <a:cs typeface="Times" pitchFamily="18" charset="0"/>
                <a:sym typeface="Symbol"/>
              </a:rPr>
              <a:t>Gray </a:t>
            </a:r>
            <a:r>
              <a:rPr lang="en-US" sz="2800" dirty="0" smtClean="0">
                <a:latin typeface="Times" pitchFamily="18" charset="0"/>
                <a:cs typeface="Times" pitchFamily="18" charset="0"/>
                <a:sym typeface="Symbol"/>
              </a:rPr>
              <a:t> </a:t>
            </a:r>
            <a:r>
              <a:rPr lang="en-US" sz="2800" i="1" dirty="0" smtClean="0">
                <a:latin typeface="Times" pitchFamily="18" charset="0"/>
                <a:cs typeface="Times" pitchFamily="18" charset="0"/>
                <a:sym typeface="Symbol"/>
              </a:rPr>
              <a:t>Black</a:t>
            </a:r>
            <a:endParaRPr lang="en-US" sz="2800" dirty="0">
              <a:latin typeface="Times" pitchFamily="18" charset="0"/>
              <a:cs typeface="Times" pitchFamily="18" charset="0"/>
            </a:endParaRPr>
          </a:p>
          <a:p>
            <a:pPr marL="228600" indent="0">
              <a:buNone/>
            </a:pPr>
            <a:endParaRPr lang="en-US" sz="2800" dirty="0" smtClean="0">
              <a:latin typeface="Times" pitchFamily="18" charset="0"/>
              <a:cs typeface="Times" pitchFamily="18" charset="0"/>
            </a:endParaRPr>
          </a:p>
          <a:p>
            <a:pPr marL="228600" indent="0">
              <a:buNone/>
            </a:pPr>
            <a:endParaRPr lang="en-US" sz="2800" i="1" dirty="0">
              <a:latin typeface="Times" pitchFamily="18" charset="0"/>
              <a:cs typeface="Times" pitchFamily="18" charset="0"/>
            </a:endParaRPr>
          </a:p>
        </p:txBody>
      </p:sp>
    </p:spTree>
    <p:extLst>
      <p:ext uri="{BB962C8B-B14F-4D97-AF65-F5344CB8AC3E}">
        <p14:creationId xmlns:p14="http://schemas.microsoft.com/office/powerpoint/2010/main" val="418073907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More modeling</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01000" cy="4800600"/>
          </a:xfrm>
          <a:solidFill>
            <a:schemeClr val="bg1"/>
          </a:solidFill>
        </p:spPr>
        <p:txBody>
          <a:bodyPr>
            <a:normAutofit/>
          </a:bodyPr>
          <a:lstStyle/>
          <a:p>
            <a:pPr marL="0" indent="0">
              <a:buNone/>
            </a:pPr>
            <a:r>
              <a:rPr lang="en-US" sz="2800" dirty="0" smtClean="0">
                <a:latin typeface="Times" pitchFamily="18" charset="0"/>
              </a:rPr>
              <a:t>Proper names pick out individuals in the world. </a:t>
            </a:r>
          </a:p>
          <a:p>
            <a:pPr indent="-114300">
              <a:buNone/>
            </a:pPr>
            <a:r>
              <a:rPr lang="en-US" sz="2800" b="1" dirty="0" smtClean="0">
                <a:latin typeface="Times" pitchFamily="18" charset="0"/>
              </a:rPr>
              <a:t>John danced</a:t>
            </a:r>
          </a:p>
          <a:p>
            <a:pPr indent="-114300">
              <a:buNone/>
            </a:pPr>
            <a:endParaRPr lang="en-US" sz="2800" b="1" dirty="0">
              <a:latin typeface="Times" pitchFamily="18" charset="0"/>
            </a:endParaRPr>
          </a:p>
        </p:txBody>
      </p:sp>
    </p:spTree>
    <p:extLst>
      <p:ext uri="{BB962C8B-B14F-4D97-AF65-F5344CB8AC3E}">
        <p14:creationId xmlns:p14="http://schemas.microsoft.com/office/powerpoint/2010/main" val="411994148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More </a:t>
            </a:r>
            <a:r>
              <a:rPr lang="en-US" sz="3200" b="1" dirty="0">
                <a:solidFill>
                  <a:srgbClr val="0000FF"/>
                </a:solidFill>
                <a:latin typeface="Times New Roman" pitchFamily="18" charset="0"/>
                <a:ea typeface="Tahoma" pitchFamily="34" charset="0"/>
                <a:cs typeface="Times New Roman" pitchFamily="18" charset="0"/>
              </a:rPr>
              <a:t>modeling</a:t>
            </a:r>
          </a:p>
        </p:txBody>
      </p:sp>
      <p:sp>
        <p:nvSpPr>
          <p:cNvPr id="3" name="Content Placeholder 2"/>
          <p:cNvSpPr>
            <a:spLocks noGrp="1"/>
          </p:cNvSpPr>
          <p:nvPr>
            <p:ph idx="1"/>
          </p:nvPr>
        </p:nvSpPr>
        <p:spPr>
          <a:xfrm>
            <a:off x="609600" y="1447800"/>
            <a:ext cx="8001000" cy="4800600"/>
          </a:xfrm>
          <a:solidFill>
            <a:schemeClr val="bg1"/>
          </a:solidFill>
        </p:spPr>
        <p:txBody>
          <a:bodyPr>
            <a:normAutofit/>
          </a:bodyPr>
          <a:lstStyle/>
          <a:p>
            <a:pPr marL="0" indent="0">
              <a:buNone/>
            </a:pPr>
            <a:r>
              <a:rPr lang="en-US" sz="2800" dirty="0" smtClean="0">
                <a:latin typeface="Times" pitchFamily="18" charset="0"/>
              </a:rPr>
              <a:t>Proper names pick out individuals in the world. </a:t>
            </a:r>
          </a:p>
          <a:p>
            <a:pPr indent="-114300">
              <a:buNone/>
            </a:pPr>
            <a:r>
              <a:rPr lang="en-US" sz="2800" b="1" dirty="0" smtClean="0">
                <a:latin typeface="Times" pitchFamily="18" charset="0"/>
              </a:rPr>
              <a:t>John danced</a:t>
            </a:r>
          </a:p>
          <a:p>
            <a:pPr indent="-114300">
              <a:buNone/>
            </a:pPr>
            <a:endParaRPr lang="en-US" sz="2800" b="1" dirty="0">
              <a:latin typeface="Times" pitchFamily="18" charset="0"/>
            </a:endParaRPr>
          </a:p>
          <a:p>
            <a:pPr marL="0" indent="0">
              <a:buNone/>
            </a:pPr>
            <a:r>
              <a:rPr lang="en-US" sz="2800" dirty="0" smtClean="0">
                <a:latin typeface="Times" pitchFamily="18" charset="0"/>
              </a:rPr>
              <a:t>What does </a:t>
            </a:r>
            <a:r>
              <a:rPr lang="en-US" sz="2800" i="1" dirty="0" smtClean="0">
                <a:latin typeface="Times" pitchFamily="18" charset="0"/>
              </a:rPr>
              <a:t>some boy </a:t>
            </a:r>
            <a:r>
              <a:rPr lang="en-US" sz="2800" dirty="0" smtClean="0">
                <a:latin typeface="Times" pitchFamily="18" charset="0"/>
              </a:rPr>
              <a:t>refer to? </a:t>
            </a:r>
            <a:endParaRPr lang="en-US" sz="2800" dirty="0">
              <a:latin typeface="Times" pitchFamily="18" charset="0"/>
            </a:endParaRPr>
          </a:p>
          <a:p>
            <a:pPr indent="-114300">
              <a:buNone/>
            </a:pPr>
            <a:r>
              <a:rPr lang="en-US" sz="2800" b="1" dirty="0" smtClean="0">
                <a:latin typeface="Times" pitchFamily="18" charset="0"/>
              </a:rPr>
              <a:t>Some boy danced  </a:t>
            </a:r>
          </a:p>
        </p:txBody>
      </p:sp>
    </p:spTree>
    <p:extLst>
      <p:ext uri="{BB962C8B-B14F-4D97-AF65-F5344CB8AC3E}">
        <p14:creationId xmlns:p14="http://schemas.microsoft.com/office/powerpoint/2010/main" val="1682341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rgbClr val="0000FF"/>
                </a:solidFill>
                <a:latin typeface="Times New Roman" pitchFamily="18" charset="0"/>
                <a:ea typeface="Tahoma" pitchFamily="34" charset="0"/>
                <a:cs typeface="Times New Roman" pitchFamily="18" charset="0"/>
              </a:rPr>
              <a:t>Sentence </a:t>
            </a:r>
            <a:r>
              <a:rPr lang="en-US" sz="3200" b="1" dirty="0" smtClean="0">
                <a:solidFill>
                  <a:srgbClr val="0000FF"/>
                </a:solidFill>
                <a:latin typeface="Times New Roman" pitchFamily="18" charset="0"/>
                <a:ea typeface="Tahoma" pitchFamily="34" charset="0"/>
                <a:cs typeface="Times New Roman" pitchFamily="18" charset="0"/>
              </a:rPr>
              <a:t>types</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77200" cy="4724400"/>
          </a:xfrm>
        </p:spPr>
        <p:txBody>
          <a:bodyPr>
            <a:normAutofit/>
          </a:bodyPr>
          <a:lstStyle/>
          <a:p>
            <a:pPr marL="0" indent="0">
              <a:buNone/>
            </a:pPr>
            <a:r>
              <a:rPr lang="en-US" sz="2800" dirty="0" smtClean="0">
                <a:latin typeface="Times New Roman" pitchFamily="18" charset="0"/>
                <a:cs typeface="Times New Roman" pitchFamily="18" charset="0"/>
              </a:rPr>
              <a:t>What is the meaning of a sentence? </a:t>
            </a:r>
          </a:p>
          <a:p>
            <a:pPr marL="0" indent="0">
              <a:buNone/>
            </a:pPr>
            <a:endParaRPr lang="en-US" sz="2800" b="1" dirty="0" smtClean="0">
              <a:latin typeface="Times New Roman" pitchFamily="18" charset="0"/>
              <a:cs typeface="Times New Roman" pitchFamily="18" charset="0"/>
            </a:endParaRPr>
          </a:p>
          <a:p>
            <a:pPr marL="228600" indent="0">
              <a:buNone/>
            </a:pPr>
            <a:r>
              <a:rPr lang="en-US" sz="2800" b="1" dirty="0" smtClean="0">
                <a:latin typeface="Times New Roman" pitchFamily="18" charset="0"/>
                <a:cs typeface="Times New Roman" pitchFamily="18" charset="0"/>
              </a:rPr>
              <a:t>Do you know what time it is? </a:t>
            </a:r>
          </a:p>
          <a:p>
            <a:pPr marL="228600" indent="0">
              <a:buNone/>
            </a:pPr>
            <a:endParaRPr lang="en-US" sz="2800" b="1" dirty="0">
              <a:latin typeface="Times New Roman" pitchFamily="18" charset="0"/>
              <a:cs typeface="Times New Roman" pitchFamily="18" charset="0"/>
            </a:endParaRPr>
          </a:p>
          <a:p>
            <a:pPr marL="228600" indent="0">
              <a:buNone/>
            </a:pPr>
            <a:r>
              <a:rPr lang="en-US" sz="2800" b="1" dirty="0" smtClean="0">
                <a:latin typeface="Times New Roman" pitchFamily="18" charset="0"/>
                <a:cs typeface="Times New Roman" pitchFamily="18" charset="0"/>
              </a:rPr>
              <a:t>Q: Does Bill have a girlfriend?</a:t>
            </a:r>
          </a:p>
          <a:p>
            <a:pPr marL="228600" indent="0">
              <a:buNone/>
            </a:pPr>
            <a:r>
              <a:rPr lang="en-US" sz="2800" b="1" dirty="0" smtClean="0">
                <a:latin typeface="Times New Roman" pitchFamily="18" charset="0"/>
                <a:cs typeface="Times New Roman" pitchFamily="18" charset="0"/>
              </a:rPr>
              <a:t>A: He’s been going to New York an awful lot, lately.</a:t>
            </a:r>
            <a:endParaRPr lang="en-US" sz="2800" b="1" dirty="0">
              <a:latin typeface="Times New Roman" pitchFamily="18" charset="0"/>
              <a:cs typeface="Times New Roman" pitchFamily="18" charset="0"/>
            </a:endParaRPr>
          </a:p>
          <a:p>
            <a:pPr marL="228600" indent="0">
              <a:buNone/>
            </a:pPr>
            <a:endParaRPr lang="en-US" sz="2800" dirty="0">
              <a:latin typeface="Times New Roman" pitchFamily="18" charset="0"/>
              <a:cs typeface="Times New Roman" pitchFamily="18" charset="0"/>
            </a:endParaRPr>
          </a:p>
          <a:p>
            <a:pPr marL="0" indent="0">
              <a:buNone/>
            </a:pPr>
            <a:r>
              <a:rPr lang="en-US" sz="2800" dirty="0" smtClean="0">
                <a:solidFill>
                  <a:srgbClr val="0000FF"/>
                </a:solidFill>
                <a:latin typeface="Times New Roman" pitchFamily="18" charset="0"/>
                <a:cs typeface="Times New Roman" pitchFamily="18" charset="0"/>
              </a:rPr>
              <a:t>Sentences might convey additional non-literal meaning</a:t>
            </a:r>
          </a:p>
        </p:txBody>
      </p:sp>
    </p:spTree>
    <p:extLst>
      <p:ext uri="{BB962C8B-B14F-4D97-AF65-F5344CB8AC3E}">
        <p14:creationId xmlns:p14="http://schemas.microsoft.com/office/powerpoint/2010/main" val="14155438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More </a:t>
            </a:r>
            <a:r>
              <a:rPr lang="en-US" sz="3200" b="1" dirty="0">
                <a:solidFill>
                  <a:srgbClr val="0000FF"/>
                </a:solidFill>
                <a:latin typeface="Times New Roman" pitchFamily="18" charset="0"/>
                <a:ea typeface="Tahoma" pitchFamily="34" charset="0"/>
                <a:cs typeface="Times New Roman" pitchFamily="18" charset="0"/>
              </a:rPr>
              <a:t>modeling</a:t>
            </a:r>
          </a:p>
        </p:txBody>
      </p:sp>
      <p:sp>
        <p:nvSpPr>
          <p:cNvPr id="3" name="Content Placeholder 2"/>
          <p:cNvSpPr>
            <a:spLocks noGrp="1"/>
          </p:cNvSpPr>
          <p:nvPr>
            <p:ph idx="1"/>
          </p:nvPr>
        </p:nvSpPr>
        <p:spPr>
          <a:xfrm>
            <a:off x="609600" y="1447800"/>
            <a:ext cx="8001000" cy="4800600"/>
          </a:xfrm>
          <a:solidFill>
            <a:schemeClr val="bg1"/>
          </a:solidFill>
        </p:spPr>
        <p:txBody>
          <a:bodyPr>
            <a:normAutofit/>
          </a:bodyPr>
          <a:lstStyle/>
          <a:p>
            <a:pPr marL="0" indent="0">
              <a:buNone/>
            </a:pPr>
            <a:r>
              <a:rPr lang="en-US" sz="2800" dirty="0" smtClean="0">
                <a:latin typeface="Times" pitchFamily="18" charset="0"/>
              </a:rPr>
              <a:t>Proper names pick out individuals in the world. </a:t>
            </a:r>
          </a:p>
          <a:p>
            <a:pPr indent="-114300">
              <a:buNone/>
            </a:pPr>
            <a:r>
              <a:rPr lang="en-US" sz="2800" b="1" dirty="0" smtClean="0">
                <a:latin typeface="Times" pitchFamily="18" charset="0"/>
              </a:rPr>
              <a:t>John danced</a:t>
            </a:r>
          </a:p>
          <a:p>
            <a:pPr indent="-114300">
              <a:buNone/>
            </a:pPr>
            <a:endParaRPr lang="en-US" sz="2800" b="1" dirty="0">
              <a:latin typeface="Times" pitchFamily="18" charset="0"/>
            </a:endParaRPr>
          </a:p>
          <a:p>
            <a:pPr marL="0" indent="0">
              <a:buNone/>
            </a:pPr>
            <a:r>
              <a:rPr lang="en-US" sz="2800" dirty="0" smtClean="0">
                <a:latin typeface="Times" pitchFamily="18" charset="0"/>
              </a:rPr>
              <a:t>What does </a:t>
            </a:r>
            <a:r>
              <a:rPr lang="en-US" sz="2800" i="1" dirty="0" smtClean="0">
                <a:latin typeface="Times" pitchFamily="18" charset="0"/>
              </a:rPr>
              <a:t>some boy </a:t>
            </a:r>
            <a:r>
              <a:rPr lang="en-US" sz="2800" dirty="0" smtClean="0">
                <a:latin typeface="Times" pitchFamily="18" charset="0"/>
              </a:rPr>
              <a:t>refer to? </a:t>
            </a:r>
            <a:endParaRPr lang="en-US" sz="2800" dirty="0">
              <a:latin typeface="Times" pitchFamily="18" charset="0"/>
            </a:endParaRPr>
          </a:p>
          <a:p>
            <a:pPr indent="-114300">
              <a:buNone/>
            </a:pPr>
            <a:r>
              <a:rPr lang="en-US" sz="2800" b="1" dirty="0" smtClean="0">
                <a:latin typeface="Times" pitchFamily="18" charset="0"/>
              </a:rPr>
              <a:t>Some boy danced  </a:t>
            </a:r>
          </a:p>
          <a:p>
            <a:pPr indent="-114300">
              <a:buNone/>
            </a:pPr>
            <a:endParaRPr lang="en-US" sz="2800" b="1" dirty="0">
              <a:latin typeface="Times" pitchFamily="18" charset="0"/>
            </a:endParaRPr>
          </a:p>
          <a:p>
            <a:pPr marL="0" indent="0">
              <a:buNone/>
            </a:pPr>
            <a:r>
              <a:rPr lang="en-US" sz="2800" dirty="0">
                <a:latin typeface="Times" pitchFamily="18" charset="0"/>
              </a:rPr>
              <a:t>What </a:t>
            </a:r>
            <a:r>
              <a:rPr lang="en-US" sz="2800" dirty="0" smtClean="0">
                <a:latin typeface="Times" pitchFamily="18" charset="0"/>
              </a:rPr>
              <a:t>about </a:t>
            </a:r>
            <a:r>
              <a:rPr lang="en-US" sz="2800" i="1" dirty="0" smtClean="0">
                <a:latin typeface="Times" pitchFamily="18" charset="0"/>
              </a:rPr>
              <a:t>no boy</a:t>
            </a:r>
            <a:r>
              <a:rPr lang="en-US" sz="2800" dirty="0" smtClean="0">
                <a:latin typeface="Times" pitchFamily="18" charset="0"/>
              </a:rPr>
              <a:t>? </a:t>
            </a:r>
            <a:endParaRPr lang="en-US" sz="2800" dirty="0">
              <a:latin typeface="Times" pitchFamily="18" charset="0"/>
            </a:endParaRPr>
          </a:p>
          <a:p>
            <a:pPr indent="-114300">
              <a:buNone/>
            </a:pPr>
            <a:r>
              <a:rPr lang="en-US" sz="2800" b="1" dirty="0" smtClean="0">
                <a:latin typeface="Times" pitchFamily="18" charset="0"/>
              </a:rPr>
              <a:t>No boy danced</a:t>
            </a:r>
            <a:endParaRPr lang="en-US" sz="2800" b="1" dirty="0">
              <a:latin typeface="Times" pitchFamily="18" charset="0"/>
            </a:endParaRPr>
          </a:p>
          <a:p>
            <a:pPr indent="-114300">
              <a:buNone/>
            </a:pPr>
            <a:endParaRPr lang="en-US" sz="2800" b="1" dirty="0" smtClean="0">
              <a:latin typeface="Times" pitchFamily="18" charset="0"/>
            </a:endParaRPr>
          </a:p>
        </p:txBody>
      </p:sp>
    </p:spTree>
    <p:extLst>
      <p:ext uri="{BB962C8B-B14F-4D97-AF65-F5344CB8AC3E}">
        <p14:creationId xmlns:p14="http://schemas.microsoft.com/office/powerpoint/2010/main" val="420634709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Determiners</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01000" cy="4800600"/>
          </a:xfrm>
          <a:solidFill>
            <a:schemeClr val="bg1"/>
          </a:solidFill>
        </p:spPr>
        <p:txBody>
          <a:bodyPr>
            <a:normAutofit/>
          </a:bodyPr>
          <a:lstStyle/>
          <a:p>
            <a:pPr marL="0" indent="0">
              <a:buNone/>
            </a:pPr>
            <a:r>
              <a:rPr lang="en-US" sz="2800" dirty="0" smtClean="0">
                <a:latin typeface="Times" pitchFamily="18" charset="0"/>
              </a:rPr>
              <a:t>English has several additional determiners: </a:t>
            </a:r>
          </a:p>
          <a:p>
            <a:pPr>
              <a:buNone/>
            </a:pPr>
            <a:endParaRPr lang="en-US" sz="2000" dirty="0" smtClean="0">
              <a:latin typeface="Times" pitchFamily="18" charset="0"/>
            </a:endParaRPr>
          </a:p>
          <a:p>
            <a:pPr indent="-111125">
              <a:buNone/>
            </a:pPr>
            <a:r>
              <a:rPr lang="en-US" sz="2800" b="1" i="1" dirty="0" smtClean="0">
                <a:latin typeface="Times" pitchFamily="18" charset="0"/>
              </a:rPr>
              <a:t>Some </a:t>
            </a:r>
            <a:r>
              <a:rPr lang="en-US" sz="2800" b="1" dirty="0" smtClean="0">
                <a:latin typeface="Times" pitchFamily="18" charset="0"/>
              </a:rPr>
              <a:t>boy danced</a:t>
            </a:r>
          </a:p>
          <a:p>
            <a:pPr indent="-111125">
              <a:buNone/>
            </a:pPr>
            <a:r>
              <a:rPr lang="en-US" sz="2800" b="1" i="1" dirty="0" smtClean="0">
                <a:latin typeface="Times" pitchFamily="18" charset="0"/>
              </a:rPr>
              <a:t>No</a:t>
            </a:r>
            <a:r>
              <a:rPr lang="en-US" sz="2800" b="1" dirty="0" smtClean="0">
                <a:latin typeface="Times" pitchFamily="18" charset="0"/>
              </a:rPr>
              <a:t> </a:t>
            </a:r>
            <a:r>
              <a:rPr lang="en-US" sz="2800" b="1" dirty="0">
                <a:latin typeface="Times" pitchFamily="18" charset="0"/>
              </a:rPr>
              <a:t>boy danced</a:t>
            </a:r>
          </a:p>
          <a:p>
            <a:pPr indent="-111125">
              <a:buNone/>
            </a:pPr>
            <a:r>
              <a:rPr lang="en-US" sz="2800" b="1" i="1" dirty="0">
                <a:latin typeface="Times" pitchFamily="18" charset="0"/>
              </a:rPr>
              <a:t>Three </a:t>
            </a:r>
            <a:r>
              <a:rPr lang="en-US" sz="2800" b="1" dirty="0">
                <a:latin typeface="Times" pitchFamily="18" charset="0"/>
              </a:rPr>
              <a:t>boys danced</a:t>
            </a:r>
          </a:p>
          <a:p>
            <a:pPr indent="-111125">
              <a:buNone/>
            </a:pPr>
            <a:r>
              <a:rPr lang="en-US" sz="2800" b="1" i="1" dirty="0">
                <a:latin typeface="Times" pitchFamily="18" charset="0"/>
              </a:rPr>
              <a:t>More than half </a:t>
            </a:r>
            <a:r>
              <a:rPr lang="en-US" sz="2800" b="1" dirty="0">
                <a:latin typeface="Times" pitchFamily="18" charset="0"/>
              </a:rPr>
              <a:t>of the boys danced</a:t>
            </a:r>
          </a:p>
          <a:p>
            <a:pPr indent="-111125">
              <a:buNone/>
            </a:pPr>
            <a:r>
              <a:rPr lang="en-US" sz="2800" b="1" i="1" dirty="0" smtClean="0">
                <a:latin typeface="Times" pitchFamily="18" charset="0"/>
              </a:rPr>
              <a:t>Every</a:t>
            </a:r>
            <a:r>
              <a:rPr lang="en-US" sz="2800" b="1" dirty="0" smtClean="0">
                <a:latin typeface="Times" pitchFamily="18" charset="0"/>
              </a:rPr>
              <a:t> boy danced</a:t>
            </a:r>
          </a:p>
        </p:txBody>
      </p:sp>
    </p:spTree>
    <p:extLst>
      <p:ext uri="{BB962C8B-B14F-4D97-AF65-F5344CB8AC3E}">
        <p14:creationId xmlns:p14="http://schemas.microsoft.com/office/powerpoint/2010/main" val="388948938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Determiners</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01000" cy="4800600"/>
          </a:xfrm>
          <a:solidFill>
            <a:schemeClr val="bg1"/>
          </a:solidFill>
        </p:spPr>
        <p:txBody>
          <a:bodyPr>
            <a:normAutofit/>
          </a:bodyPr>
          <a:lstStyle/>
          <a:p>
            <a:pPr>
              <a:buNone/>
            </a:pPr>
            <a:r>
              <a:rPr lang="en-US" sz="2800" dirty="0" smtClean="0">
                <a:latin typeface="Times" pitchFamily="18" charset="0"/>
              </a:rPr>
              <a:t>How do we model determiners? </a:t>
            </a:r>
            <a:endParaRPr lang="en-US" sz="2800" dirty="0">
              <a:latin typeface="Times" pitchFamily="18" charset="0"/>
            </a:endParaRPr>
          </a:p>
          <a:p>
            <a:pPr>
              <a:buNone/>
            </a:pPr>
            <a:endParaRPr lang="en-US" sz="2000" dirty="0" smtClean="0">
              <a:latin typeface="Times" pitchFamily="18" charset="0"/>
            </a:endParaRPr>
          </a:p>
          <a:p>
            <a:pPr indent="-111125">
              <a:buNone/>
            </a:pPr>
            <a:r>
              <a:rPr lang="en-US" sz="2800" b="1" i="1" dirty="0" smtClean="0">
                <a:latin typeface="Times" pitchFamily="18" charset="0"/>
              </a:rPr>
              <a:t>Some</a:t>
            </a:r>
            <a:r>
              <a:rPr lang="en-US" sz="2800" b="1" dirty="0" smtClean="0">
                <a:latin typeface="Times" pitchFamily="18" charset="0"/>
              </a:rPr>
              <a:t> boy danced </a:t>
            </a:r>
          </a:p>
          <a:p>
            <a:pPr indent="-111125">
              <a:buNone/>
            </a:pPr>
            <a:r>
              <a:rPr lang="en-US" sz="2800" b="1" i="1" dirty="0" smtClean="0">
                <a:latin typeface="Times" pitchFamily="18" charset="0"/>
              </a:rPr>
              <a:t>No</a:t>
            </a:r>
            <a:r>
              <a:rPr lang="en-US" sz="2800" b="1" dirty="0" smtClean="0">
                <a:latin typeface="Times" pitchFamily="18" charset="0"/>
              </a:rPr>
              <a:t> </a:t>
            </a:r>
            <a:r>
              <a:rPr lang="en-US" sz="2800" b="1" dirty="0">
                <a:latin typeface="Times" pitchFamily="18" charset="0"/>
              </a:rPr>
              <a:t>boy danced</a:t>
            </a:r>
          </a:p>
          <a:p>
            <a:pPr indent="-111125">
              <a:buNone/>
            </a:pPr>
            <a:r>
              <a:rPr lang="en-US" sz="2800" b="1" i="1" dirty="0">
                <a:latin typeface="Times" pitchFamily="18" charset="0"/>
              </a:rPr>
              <a:t>Three </a:t>
            </a:r>
            <a:r>
              <a:rPr lang="en-US" sz="2800" b="1" dirty="0">
                <a:latin typeface="Times" pitchFamily="18" charset="0"/>
              </a:rPr>
              <a:t>boys danced</a:t>
            </a:r>
          </a:p>
          <a:p>
            <a:pPr indent="-111125">
              <a:buNone/>
            </a:pPr>
            <a:r>
              <a:rPr lang="en-US" sz="2800" b="1" i="1" dirty="0">
                <a:latin typeface="Times" pitchFamily="18" charset="0"/>
              </a:rPr>
              <a:t>More than half </a:t>
            </a:r>
            <a:r>
              <a:rPr lang="en-US" sz="2800" b="1" dirty="0">
                <a:latin typeface="Times" pitchFamily="18" charset="0"/>
              </a:rPr>
              <a:t>of the boys danced</a:t>
            </a:r>
          </a:p>
          <a:p>
            <a:pPr indent="-111125">
              <a:buNone/>
            </a:pPr>
            <a:r>
              <a:rPr lang="en-US" sz="2800" b="1" i="1" dirty="0" smtClean="0">
                <a:latin typeface="Times" pitchFamily="18" charset="0"/>
              </a:rPr>
              <a:t>Every</a:t>
            </a:r>
            <a:r>
              <a:rPr lang="en-US" sz="2800" b="1" dirty="0" smtClean="0">
                <a:latin typeface="Times" pitchFamily="18" charset="0"/>
              </a:rPr>
              <a:t> </a:t>
            </a:r>
            <a:r>
              <a:rPr lang="en-US" sz="2800" b="1" dirty="0">
                <a:latin typeface="Times" pitchFamily="18" charset="0"/>
              </a:rPr>
              <a:t>boy danced</a:t>
            </a:r>
          </a:p>
          <a:p>
            <a:pPr indent="-111125">
              <a:buNone/>
            </a:pPr>
            <a:endParaRPr lang="en-US" sz="2000" b="1" dirty="0" smtClean="0">
              <a:latin typeface="Times" pitchFamily="18" charset="0"/>
            </a:endParaRPr>
          </a:p>
          <a:p>
            <a:pPr indent="-111125">
              <a:buNone/>
            </a:pPr>
            <a:endParaRPr lang="en-US" sz="2800" b="1" dirty="0">
              <a:latin typeface="Times" pitchFamily="18" charset="0"/>
            </a:endParaRPr>
          </a:p>
        </p:txBody>
      </p:sp>
    </p:spTree>
    <p:extLst>
      <p:ext uri="{BB962C8B-B14F-4D97-AF65-F5344CB8AC3E}">
        <p14:creationId xmlns:p14="http://schemas.microsoft.com/office/powerpoint/2010/main" val="194243451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Determiners</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01000" cy="4800600"/>
          </a:xfrm>
          <a:solidFill>
            <a:schemeClr val="bg1"/>
          </a:solidFill>
        </p:spPr>
        <p:txBody>
          <a:bodyPr>
            <a:normAutofit/>
          </a:bodyPr>
          <a:lstStyle/>
          <a:p>
            <a:pPr>
              <a:buNone/>
            </a:pPr>
            <a:r>
              <a:rPr lang="en-US" sz="2800" dirty="0" smtClean="0">
                <a:latin typeface="Times" pitchFamily="18" charset="0"/>
              </a:rPr>
              <a:t>How do we model determiners? </a:t>
            </a:r>
            <a:endParaRPr lang="en-US" sz="2800" dirty="0">
              <a:latin typeface="Times" pitchFamily="18" charset="0"/>
            </a:endParaRPr>
          </a:p>
          <a:p>
            <a:pPr>
              <a:buNone/>
            </a:pPr>
            <a:endParaRPr lang="en-US" sz="2000" dirty="0" smtClean="0">
              <a:latin typeface="Times" pitchFamily="18" charset="0"/>
            </a:endParaRPr>
          </a:p>
          <a:p>
            <a:pPr indent="-111125">
              <a:buNone/>
            </a:pPr>
            <a:r>
              <a:rPr lang="en-US" sz="2800" b="1" i="1" dirty="0" smtClean="0">
                <a:latin typeface="Times" pitchFamily="18" charset="0"/>
              </a:rPr>
              <a:t>Some</a:t>
            </a:r>
            <a:r>
              <a:rPr lang="en-US" sz="2800" b="1" dirty="0" smtClean="0">
                <a:latin typeface="Times" pitchFamily="18" charset="0"/>
              </a:rPr>
              <a:t> boy danced </a:t>
            </a:r>
          </a:p>
          <a:p>
            <a:pPr indent="-111125">
              <a:buNone/>
            </a:pPr>
            <a:r>
              <a:rPr lang="en-US" sz="2800" b="1" i="1" dirty="0" smtClean="0">
                <a:latin typeface="Times" pitchFamily="18" charset="0"/>
              </a:rPr>
              <a:t>No</a:t>
            </a:r>
            <a:r>
              <a:rPr lang="en-US" sz="2800" b="1" dirty="0" smtClean="0">
                <a:latin typeface="Times" pitchFamily="18" charset="0"/>
              </a:rPr>
              <a:t> </a:t>
            </a:r>
            <a:r>
              <a:rPr lang="en-US" sz="2800" b="1" dirty="0">
                <a:latin typeface="Times" pitchFamily="18" charset="0"/>
              </a:rPr>
              <a:t>boy danced</a:t>
            </a:r>
          </a:p>
          <a:p>
            <a:pPr indent="-111125">
              <a:buNone/>
            </a:pPr>
            <a:r>
              <a:rPr lang="en-US" sz="2800" b="1" i="1" dirty="0">
                <a:latin typeface="Times" pitchFamily="18" charset="0"/>
              </a:rPr>
              <a:t>Three </a:t>
            </a:r>
            <a:r>
              <a:rPr lang="en-US" sz="2800" b="1" dirty="0">
                <a:latin typeface="Times" pitchFamily="18" charset="0"/>
              </a:rPr>
              <a:t>boys danced</a:t>
            </a:r>
          </a:p>
          <a:p>
            <a:pPr indent="-111125">
              <a:buNone/>
            </a:pPr>
            <a:r>
              <a:rPr lang="en-US" sz="2800" b="1" i="1" dirty="0">
                <a:latin typeface="Times" pitchFamily="18" charset="0"/>
              </a:rPr>
              <a:t>More than half </a:t>
            </a:r>
            <a:r>
              <a:rPr lang="en-US" sz="2800" b="1" dirty="0">
                <a:latin typeface="Times" pitchFamily="18" charset="0"/>
              </a:rPr>
              <a:t>of the boys danced</a:t>
            </a:r>
          </a:p>
          <a:p>
            <a:pPr indent="-111125">
              <a:buNone/>
            </a:pPr>
            <a:r>
              <a:rPr lang="en-US" sz="2800" b="1" i="1" dirty="0" smtClean="0">
                <a:latin typeface="Times" pitchFamily="18" charset="0"/>
              </a:rPr>
              <a:t>Every</a:t>
            </a:r>
            <a:r>
              <a:rPr lang="en-US" sz="2800" b="1" dirty="0" smtClean="0">
                <a:latin typeface="Times" pitchFamily="18" charset="0"/>
              </a:rPr>
              <a:t> </a:t>
            </a:r>
            <a:r>
              <a:rPr lang="en-US" sz="2800" b="1" dirty="0">
                <a:latin typeface="Times" pitchFamily="18" charset="0"/>
              </a:rPr>
              <a:t>boy danced</a:t>
            </a:r>
          </a:p>
          <a:p>
            <a:pPr indent="-111125">
              <a:buNone/>
            </a:pPr>
            <a:endParaRPr lang="en-US" sz="2000" b="1" dirty="0" smtClean="0">
              <a:latin typeface="Times" pitchFamily="18" charset="0"/>
            </a:endParaRPr>
          </a:p>
          <a:p>
            <a:pPr marL="0" indent="3175">
              <a:buNone/>
            </a:pPr>
            <a:r>
              <a:rPr lang="en-US" sz="2800" dirty="0" smtClean="0">
                <a:latin typeface="Times" pitchFamily="18" charset="0"/>
              </a:rPr>
              <a:t>NPs with determiners don’t refer to individuals. Rather</a:t>
            </a:r>
            <a:r>
              <a:rPr lang="en-US" sz="2800" dirty="0">
                <a:latin typeface="Times" pitchFamily="18" charset="0"/>
              </a:rPr>
              <a:t>, </a:t>
            </a:r>
            <a:r>
              <a:rPr lang="en-US" sz="2800" dirty="0" smtClean="0">
                <a:latin typeface="Times" pitchFamily="18" charset="0"/>
              </a:rPr>
              <a:t>determiners denote </a:t>
            </a:r>
            <a:r>
              <a:rPr lang="en-US" sz="2800" b="1" dirty="0">
                <a:solidFill>
                  <a:srgbClr val="0000FF"/>
                </a:solidFill>
                <a:latin typeface="Times" pitchFamily="18" charset="0"/>
              </a:rPr>
              <a:t>set relations</a:t>
            </a:r>
            <a:r>
              <a:rPr lang="en-US" sz="2800" dirty="0">
                <a:latin typeface="Times" pitchFamily="18" charset="0"/>
              </a:rPr>
              <a:t>.</a:t>
            </a:r>
          </a:p>
          <a:p>
            <a:pPr indent="-111125">
              <a:buNone/>
            </a:pPr>
            <a:endParaRPr lang="en-US" sz="2800" b="1" dirty="0">
              <a:latin typeface="Times" pitchFamily="18" charset="0"/>
            </a:endParaRPr>
          </a:p>
        </p:txBody>
      </p:sp>
    </p:spTree>
    <p:extLst>
      <p:ext uri="{BB962C8B-B14F-4D97-AF65-F5344CB8AC3E}">
        <p14:creationId xmlns:p14="http://schemas.microsoft.com/office/powerpoint/2010/main" val="275464649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Determiners</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01000" cy="4800600"/>
          </a:xfrm>
          <a:solidFill>
            <a:schemeClr val="bg1"/>
          </a:solidFill>
        </p:spPr>
        <p:txBody>
          <a:bodyPr>
            <a:normAutofit/>
          </a:bodyPr>
          <a:lstStyle/>
          <a:p>
            <a:pPr marL="231775" indent="0">
              <a:buNone/>
            </a:pPr>
            <a:r>
              <a:rPr lang="en-US" sz="2800" b="1" i="1" dirty="0" smtClean="0">
                <a:latin typeface="Times" pitchFamily="18" charset="0"/>
              </a:rPr>
              <a:t>Some </a:t>
            </a:r>
            <a:r>
              <a:rPr lang="en-US" sz="2800" b="1" dirty="0" smtClean="0">
                <a:latin typeface="Times" pitchFamily="18" charset="0"/>
              </a:rPr>
              <a:t>boy danced</a:t>
            </a:r>
          </a:p>
          <a:p>
            <a:pPr>
              <a:buNone/>
            </a:pPr>
            <a:endParaRPr lang="en-US" sz="2800" b="1" dirty="0" smtClean="0">
              <a:latin typeface="Times" pitchFamily="18" charset="0"/>
            </a:endParaRPr>
          </a:p>
          <a:p>
            <a:pPr marL="0" indent="0">
              <a:buNone/>
            </a:pPr>
            <a:r>
              <a:rPr lang="en-US" sz="2800" dirty="0" smtClean="0">
                <a:latin typeface="Times" pitchFamily="18" charset="0"/>
              </a:rPr>
              <a:t>The </a:t>
            </a:r>
            <a:r>
              <a:rPr lang="en-US" sz="2800" b="1" dirty="0" smtClean="0">
                <a:latin typeface="Times" pitchFamily="18" charset="0"/>
              </a:rPr>
              <a:t>intersection</a:t>
            </a:r>
            <a:r>
              <a:rPr lang="en-US" sz="2800" dirty="0" smtClean="0">
                <a:latin typeface="Times" pitchFamily="18" charset="0"/>
              </a:rPr>
              <a:t> of the set of boys and the set of dancers is not empty</a:t>
            </a:r>
          </a:p>
          <a:p>
            <a:pPr marL="0" indent="0">
              <a:buNone/>
            </a:pPr>
            <a:endParaRPr lang="en-US" sz="2800" dirty="0" smtClean="0">
              <a:latin typeface="Times" pitchFamily="18" charset="0"/>
            </a:endParaRPr>
          </a:p>
          <a:p>
            <a:pPr>
              <a:buNone/>
            </a:pPr>
            <a:r>
              <a:rPr lang="en-US" sz="2800" i="1" dirty="0" smtClean="0">
                <a:latin typeface="Times" pitchFamily="18" charset="0"/>
              </a:rPr>
              <a:t>Boy</a:t>
            </a:r>
            <a:r>
              <a:rPr lang="en-US" sz="2800" dirty="0" smtClean="0">
                <a:latin typeface="Times" pitchFamily="18" charset="0"/>
              </a:rPr>
              <a:t> </a:t>
            </a:r>
            <a:r>
              <a:rPr lang="en-US" sz="2800" dirty="0" smtClean="0">
                <a:latin typeface="Times" pitchFamily="18" charset="0"/>
                <a:sym typeface="Symbol"/>
              </a:rPr>
              <a:t> </a:t>
            </a:r>
            <a:r>
              <a:rPr lang="en-US" sz="2800" i="1" dirty="0" smtClean="0">
                <a:latin typeface="Times" pitchFamily="18" charset="0"/>
                <a:sym typeface="Symbol"/>
              </a:rPr>
              <a:t>Danced  </a:t>
            </a:r>
            <a:r>
              <a:rPr lang="en-US" sz="2800" dirty="0" smtClean="0">
                <a:latin typeface="Times" pitchFamily="18" charset="0"/>
                <a:sym typeface="Symbol"/>
              </a:rPr>
              <a:t> </a:t>
            </a:r>
          </a:p>
          <a:p>
            <a:pPr>
              <a:buNone/>
            </a:pPr>
            <a:endParaRPr lang="en-US" sz="1900" dirty="0" smtClean="0">
              <a:latin typeface="Times" pitchFamily="18" charset="0"/>
              <a:sym typeface="Symbol"/>
            </a:endParaRPr>
          </a:p>
          <a:p>
            <a:pPr>
              <a:buNone/>
            </a:pPr>
            <a:endParaRPr lang="en-US" sz="1900" dirty="0" smtClean="0">
              <a:latin typeface="Times" pitchFamily="18" charset="0"/>
              <a:sym typeface="Symbol"/>
            </a:endParaRPr>
          </a:p>
          <a:p>
            <a:pPr>
              <a:buNone/>
            </a:pPr>
            <a:r>
              <a:rPr lang="en-US" sz="2800" i="1" dirty="0" smtClean="0">
                <a:latin typeface="Times" pitchFamily="18" charset="0"/>
                <a:sym typeface="Symbol"/>
              </a:rPr>
              <a:t>                                         Boy</a:t>
            </a:r>
          </a:p>
          <a:p>
            <a:pPr>
              <a:buNone/>
            </a:pPr>
            <a:r>
              <a:rPr lang="en-US" sz="2800" i="1" dirty="0" smtClean="0">
                <a:latin typeface="Times" pitchFamily="18" charset="0"/>
                <a:sym typeface="Symbol"/>
              </a:rPr>
              <a:t>                                                       Danced</a:t>
            </a:r>
            <a:endParaRPr lang="en-US" sz="2800" b="1" i="1" dirty="0" smtClean="0">
              <a:latin typeface="Times" pitchFamily="18" charset="0"/>
            </a:endParaRPr>
          </a:p>
        </p:txBody>
      </p:sp>
      <p:cxnSp>
        <p:nvCxnSpPr>
          <p:cNvPr id="11" name="Straight Arrow Connector 10"/>
          <p:cNvCxnSpPr/>
          <p:nvPr/>
        </p:nvCxnSpPr>
        <p:spPr>
          <a:xfrm flipV="1">
            <a:off x="4724400" y="4572000"/>
            <a:ext cx="838200" cy="685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6248400" y="5029200"/>
            <a:ext cx="838200" cy="685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5029200" y="3886200"/>
            <a:ext cx="1828800" cy="1371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6096000" y="3886200"/>
            <a:ext cx="1828800" cy="1371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1"/>
          <p:cNvSpPr>
            <a:spLocks noChangeArrowheads="1"/>
          </p:cNvSpPr>
          <p:nvPr/>
        </p:nvSpPr>
        <p:spPr bwMode="auto">
          <a:xfrm>
            <a:off x="6172200" y="4231213"/>
            <a:ext cx="6858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3200" dirty="0" smtClean="0">
                <a:latin typeface="Times" pitchFamily="18" charset="0"/>
                <a:sym typeface="Webdings"/>
              </a:rPr>
              <a:t></a:t>
            </a:r>
            <a:endParaRPr kumimoji="0" lang="en-US" sz="3000" b="0" i="0" u="none" strike="noStrike" cap="none" normalizeH="0" baseline="0" dirty="0" smtClean="0">
              <a:ln>
                <a:noFill/>
              </a:ln>
              <a:solidFill>
                <a:schemeClr val="tx1"/>
              </a:solidFill>
              <a:effectLst/>
              <a:latin typeface="Calibri" pitchFamily="34" charset="0"/>
              <a:ea typeface="Calibri" pitchFamily="34" charset="0"/>
              <a:cs typeface="Arial" pitchFamily="34" charset="0"/>
              <a:sym typeface="Webdings" pitchFamily="18" charset="2"/>
            </a:endParaRPr>
          </a:p>
        </p:txBody>
      </p:sp>
    </p:spTree>
    <p:extLst>
      <p:ext uri="{BB962C8B-B14F-4D97-AF65-F5344CB8AC3E}">
        <p14:creationId xmlns:p14="http://schemas.microsoft.com/office/powerpoint/2010/main" val="194243451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Determiners</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01000" cy="4800600"/>
          </a:xfrm>
          <a:solidFill>
            <a:schemeClr val="bg1"/>
          </a:solidFill>
        </p:spPr>
        <p:txBody>
          <a:bodyPr>
            <a:normAutofit/>
          </a:bodyPr>
          <a:lstStyle/>
          <a:p>
            <a:pPr indent="-111125">
              <a:buNone/>
            </a:pPr>
            <a:r>
              <a:rPr lang="en-US" sz="2800" b="1" i="1" dirty="0" smtClean="0">
                <a:latin typeface="Times" pitchFamily="18" charset="0"/>
              </a:rPr>
              <a:t>Some </a:t>
            </a:r>
            <a:r>
              <a:rPr lang="en-US" sz="2800" b="1" dirty="0" smtClean="0">
                <a:latin typeface="Times" pitchFamily="18" charset="0"/>
              </a:rPr>
              <a:t>boy danced</a:t>
            </a:r>
          </a:p>
          <a:p>
            <a:pPr>
              <a:buNone/>
            </a:pPr>
            <a:endParaRPr lang="en-US" sz="2400" b="1" dirty="0" smtClean="0">
              <a:latin typeface="Times" pitchFamily="18" charset="0"/>
            </a:endParaRPr>
          </a:p>
          <a:p>
            <a:pPr>
              <a:buNone/>
            </a:pPr>
            <a:r>
              <a:rPr lang="en-US" sz="2800" i="1" dirty="0" smtClean="0">
                <a:latin typeface="Times" pitchFamily="18" charset="0"/>
                <a:sym typeface="Symbol"/>
              </a:rPr>
              <a:t>Can there be boys who are not dancers?</a:t>
            </a:r>
          </a:p>
          <a:p>
            <a:pPr>
              <a:buNone/>
            </a:pPr>
            <a:r>
              <a:rPr lang="en-US" sz="2800" i="1" dirty="0" smtClean="0">
                <a:latin typeface="Times" pitchFamily="18" charset="0"/>
                <a:sym typeface="Symbol"/>
              </a:rPr>
              <a:t>Can there be dancers who are not boys? </a:t>
            </a:r>
          </a:p>
          <a:p>
            <a:pPr>
              <a:buNone/>
            </a:pPr>
            <a:endParaRPr lang="en-US" sz="2800" i="1" dirty="0" smtClean="0">
              <a:latin typeface="Times" pitchFamily="18" charset="0"/>
              <a:sym typeface="Symbol"/>
            </a:endParaRPr>
          </a:p>
          <a:p>
            <a:pPr>
              <a:buNone/>
            </a:pPr>
            <a:endParaRPr lang="en-US" sz="2200" i="1" dirty="0" smtClean="0">
              <a:latin typeface="Times" pitchFamily="18" charset="0"/>
              <a:sym typeface="Symbol"/>
            </a:endParaRPr>
          </a:p>
          <a:p>
            <a:pPr>
              <a:buNone/>
            </a:pPr>
            <a:r>
              <a:rPr lang="en-US" sz="2200" dirty="0" smtClean="0">
                <a:latin typeface="Times" pitchFamily="18" charset="0"/>
                <a:sym typeface="Symbol"/>
              </a:rPr>
              <a:t>                                   </a:t>
            </a:r>
          </a:p>
          <a:p>
            <a:pPr>
              <a:buNone/>
            </a:pPr>
            <a:r>
              <a:rPr lang="en-US" sz="2200" dirty="0" smtClean="0">
                <a:latin typeface="Times" pitchFamily="18" charset="0"/>
                <a:sym typeface="Symbol"/>
              </a:rPr>
              <a:t>                                     </a:t>
            </a:r>
            <a:endParaRPr lang="en-US" sz="2200" i="1" dirty="0" smtClean="0">
              <a:latin typeface="Times" pitchFamily="18" charset="0"/>
              <a:sym typeface="Symbol"/>
            </a:endParaRPr>
          </a:p>
          <a:p>
            <a:pPr>
              <a:buNone/>
            </a:pPr>
            <a:r>
              <a:rPr lang="en-US" sz="2800" i="1" dirty="0" smtClean="0">
                <a:latin typeface="Times" pitchFamily="18" charset="0"/>
                <a:sym typeface="Symbol"/>
              </a:rPr>
              <a:t>                                         Boy</a:t>
            </a:r>
          </a:p>
          <a:p>
            <a:pPr>
              <a:buNone/>
            </a:pPr>
            <a:r>
              <a:rPr lang="en-US" sz="2800" i="1" dirty="0" smtClean="0">
                <a:latin typeface="Times" pitchFamily="18" charset="0"/>
                <a:sym typeface="Symbol"/>
              </a:rPr>
              <a:t>                                                       Danced</a:t>
            </a:r>
            <a:endParaRPr lang="en-US" sz="2800" b="1" i="1" dirty="0" smtClean="0">
              <a:latin typeface="Times" pitchFamily="18" charset="0"/>
            </a:endParaRPr>
          </a:p>
        </p:txBody>
      </p:sp>
      <p:cxnSp>
        <p:nvCxnSpPr>
          <p:cNvPr id="11" name="Straight Arrow Connector 10"/>
          <p:cNvCxnSpPr/>
          <p:nvPr/>
        </p:nvCxnSpPr>
        <p:spPr>
          <a:xfrm flipV="1">
            <a:off x="4724400" y="4572000"/>
            <a:ext cx="838200" cy="685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6248400" y="5029200"/>
            <a:ext cx="838200" cy="685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5029200" y="3886200"/>
            <a:ext cx="1828800" cy="1371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6096000" y="3886200"/>
            <a:ext cx="1828800" cy="1371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1"/>
          <p:cNvSpPr>
            <a:spLocks noChangeArrowheads="1"/>
          </p:cNvSpPr>
          <p:nvPr/>
        </p:nvSpPr>
        <p:spPr bwMode="auto">
          <a:xfrm>
            <a:off x="6172200" y="4231213"/>
            <a:ext cx="6858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3200" dirty="0" smtClean="0">
                <a:latin typeface="Times" pitchFamily="18" charset="0"/>
                <a:sym typeface="Webdings"/>
              </a:rPr>
              <a:t></a:t>
            </a:r>
            <a:endParaRPr kumimoji="0" lang="en-US" sz="3000" b="0" i="0" u="none" strike="noStrike" cap="none" normalizeH="0" baseline="0" dirty="0" smtClean="0">
              <a:ln>
                <a:noFill/>
              </a:ln>
              <a:solidFill>
                <a:schemeClr val="tx1"/>
              </a:solidFill>
              <a:effectLst/>
              <a:latin typeface="Calibri" pitchFamily="34" charset="0"/>
              <a:ea typeface="Calibri" pitchFamily="34" charset="0"/>
              <a:cs typeface="Arial" pitchFamily="34" charset="0"/>
              <a:sym typeface="Webdings" pitchFamily="18" charset="2"/>
            </a:endParaRPr>
          </a:p>
        </p:txBody>
      </p:sp>
    </p:spTree>
    <p:extLst>
      <p:ext uri="{BB962C8B-B14F-4D97-AF65-F5344CB8AC3E}">
        <p14:creationId xmlns:p14="http://schemas.microsoft.com/office/powerpoint/2010/main" val="194243451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Determiners</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01000" cy="4800600"/>
          </a:xfrm>
          <a:solidFill>
            <a:schemeClr val="bg1"/>
          </a:solidFill>
        </p:spPr>
        <p:txBody>
          <a:bodyPr>
            <a:normAutofit/>
          </a:bodyPr>
          <a:lstStyle/>
          <a:p>
            <a:pPr indent="-111125">
              <a:buNone/>
            </a:pPr>
            <a:r>
              <a:rPr lang="en-US" sz="2800" b="1" i="1" dirty="0" smtClean="0">
                <a:latin typeface="Times" pitchFamily="18" charset="0"/>
              </a:rPr>
              <a:t>Some </a:t>
            </a:r>
            <a:r>
              <a:rPr lang="en-US" sz="2800" b="1" dirty="0" smtClean="0">
                <a:latin typeface="Times" pitchFamily="18" charset="0"/>
              </a:rPr>
              <a:t>boy danced</a:t>
            </a:r>
          </a:p>
          <a:p>
            <a:pPr>
              <a:buNone/>
            </a:pPr>
            <a:endParaRPr lang="en-US" sz="2400" b="1" dirty="0" smtClean="0">
              <a:latin typeface="Times" pitchFamily="18" charset="0"/>
            </a:endParaRPr>
          </a:p>
          <a:p>
            <a:pPr>
              <a:buNone/>
            </a:pPr>
            <a:r>
              <a:rPr lang="en-US" sz="2800" i="1" dirty="0" smtClean="0">
                <a:latin typeface="Times" pitchFamily="18" charset="0"/>
                <a:sym typeface="Symbol"/>
              </a:rPr>
              <a:t>Can there be boys who are not dancers?  </a:t>
            </a:r>
            <a:r>
              <a:rPr lang="en-US" sz="2800" b="1" dirty="0" smtClean="0">
                <a:latin typeface="Times" pitchFamily="18" charset="0"/>
                <a:sym typeface="Symbol"/>
              </a:rPr>
              <a:t>Yes.</a:t>
            </a:r>
          </a:p>
          <a:p>
            <a:pPr>
              <a:buNone/>
            </a:pPr>
            <a:r>
              <a:rPr lang="en-US" sz="2800" i="1" dirty="0" smtClean="0">
                <a:latin typeface="Times" pitchFamily="18" charset="0"/>
                <a:sym typeface="Symbol"/>
              </a:rPr>
              <a:t>Can there be dancers who are not boys?  </a:t>
            </a:r>
            <a:r>
              <a:rPr lang="en-US" sz="2800" b="1" dirty="0" smtClean="0">
                <a:latin typeface="Times" pitchFamily="18" charset="0"/>
                <a:sym typeface="Symbol"/>
              </a:rPr>
              <a:t>Yes.</a:t>
            </a:r>
            <a:endParaRPr lang="en-US" sz="2800" i="1" dirty="0" smtClean="0">
              <a:latin typeface="Times" pitchFamily="18" charset="0"/>
              <a:sym typeface="Symbol"/>
            </a:endParaRPr>
          </a:p>
          <a:p>
            <a:pPr>
              <a:buNone/>
            </a:pPr>
            <a:endParaRPr lang="en-US" sz="2800" i="1" dirty="0" smtClean="0">
              <a:latin typeface="Times" pitchFamily="18" charset="0"/>
              <a:sym typeface="Symbol"/>
            </a:endParaRPr>
          </a:p>
          <a:p>
            <a:pPr>
              <a:buNone/>
            </a:pPr>
            <a:endParaRPr lang="en-US" sz="2200" i="1" dirty="0" smtClean="0">
              <a:latin typeface="Times" pitchFamily="18" charset="0"/>
              <a:sym typeface="Symbol"/>
            </a:endParaRPr>
          </a:p>
          <a:p>
            <a:pPr>
              <a:buNone/>
            </a:pPr>
            <a:r>
              <a:rPr lang="en-US" sz="2200" dirty="0" smtClean="0">
                <a:latin typeface="Times" pitchFamily="18" charset="0"/>
                <a:sym typeface="Symbol"/>
              </a:rPr>
              <a:t>                                   </a:t>
            </a:r>
          </a:p>
          <a:p>
            <a:pPr>
              <a:buNone/>
            </a:pPr>
            <a:r>
              <a:rPr lang="en-US" sz="2200" dirty="0" smtClean="0">
                <a:latin typeface="Times" pitchFamily="18" charset="0"/>
                <a:sym typeface="Symbol"/>
              </a:rPr>
              <a:t>                                     </a:t>
            </a:r>
            <a:endParaRPr lang="en-US" sz="2200" i="1" dirty="0" smtClean="0">
              <a:latin typeface="Times" pitchFamily="18" charset="0"/>
              <a:sym typeface="Symbol"/>
            </a:endParaRPr>
          </a:p>
          <a:p>
            <a:pPr>
              <a:buNone/>
            </a:pPr>
            <a:r>
              <a:rPr lang="en-US" sz="2800" i="1" dirty="0" smtClean="0">
                <a:latin typeface="Times" pitchFamily="18" charset="0"/>
                <a:sym typeface="Symbol"/>
              </a:rPr>
              <a:t>                                         Boy</a:t>
            </a:r>
          </a:p>
          <a:p>
            <a:pPr>
              <a:buNone/>
            </a:pPr>
            <a:r>
              <a:rPr lang="en-US" sz="2800" i="1" dirty="0" smtClean="0">
                <a:latin typeface="Times" pitchFamily="18" charset="0"/>
                <a:sym typeface="Symbol"/>
              </a:rPr>
              <a:t>                                                       Danced</a:t>
            </a:r>
            <a:endParaRPr lang="en-US" sz="2800" b="1" i="1" dirty="0" smtClean="0">
              <a:latin typeface="Times" pitchFamily="18" charset="0"/>
            </a:endParaRPr>
          </a:p>
        </p:txBody>
      </p:sp>
      <p:cxnSp>
        <p:nvCxnSpPr>
          <p:cNvPr id="11" name="Straight Arrow Connector 10"/>
          <p:cNvCxnSpPr/>
          <p:nvPr/>
        </p:nvCxnSpPr>
        <p:spPr>
          <a:xfrm flipV="1">
            <a:off x="4724400" y="4572000"/>
            <a:ext cx="838200" cy="685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6248400" y="5029200"/>
            <a:ext cx="838200" cy="685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5029200" y="3886200"/>
            <a:ext cx="1828800" cy="1371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6096000" y="3886200"/>
            <a:ext cx="1828800" cy="1371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1"/>
          <p:cNvSpPr>
            <a:spLocks noChangeArrowheads="1"/>
          </p:cNvSpPr>
          <p:nvPr/>
        </p:nvSpPr>
        <p:spPr bwMode="auto">
          <a:xfrm>
            <a:off x="6172200" y="4231213"/>
            <a:ext cx="6858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3200" dirty="0" smtClean="0">
                <a:latin typeface="Times" pitchFamily="18" charset="0"/>
                <a:sym typeface="Webdings"/>
              </a:rPr>
              <a:t></a:t>
            </a:r>
            <a:endParaRPr lang="en-US" sz="3000" dirty="0" smtClean="0">
              <a:latin typeface="Calibri" pitchFamily="34" charset="0"/>
              <a:ea typeface="Calibri" pitchFamily="34" charset="0"/>
              <a:cs typeface="Arial" pitchFamily="34" charset="0"/>
              <a:sym typeface="Webdings" pitchFamily="18" charset="2"/>
            </a:endParaRPr>
          </a:p>
        </p:txBody>
      </p:sp>
      <p:sp>
        <p:nvSpPr>
          <p:cNvPr id="10" name="Rectangle 1"/>
          <p:cNvSpPr>
            <a:spLocks noChangeArrowheads="1"/>
          </p:cNvSpPr>
          <p:nvPr/>
        </p:nvSpPr>
        <p:spPr bwMode="auto">
          <a:xfrm>
            <a:off x="5562600" y="4191000"/>
            <a:ext cx="6858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3200" dirty="0" smtClean="0">
                <a:solidFill>
                  <a:schemeClr val="tx1">
                    <a:lumMod val="50000"/>
                    <a:lumOff val="50000"/>
                  </a:schemeClr>
                </a:solidFill>
                <a:latin typeface="Times" pitchFamily="18" charset="0"/>
                <a:sym typeface="Webdings"/>
              </a:rPr>
              <a:t></a:t>
            </a:r>
            <a:endParaRPr kumimoji="0" lang="en-US" sz="3000" b="0" i="0" u="none" strike="noStrike" cap="none" normalizeH="0" baseline="0" dirty="0" smtClean="0">
              <a:ln>
                <a:noFill/>
              </a:ln>
              <a:solidFill>
                <a:schemeClr val="tx1">
                  <a:lumMod val="50000"/>
                  <a:lumOff val="50000"/>
                </a:schemeClr>
              </a:solidFill>
              <a:effectLst/>
              <a:latin typeface="Calibri" pitchFamily="34" charset="0"/>
              <a:ea typeface="Calibri" pitchFamily="34" charset="0"/>
              <a:cs typeface="Arial" pitchFamily="34" charset="0"/>
              <a:sym typeface="Webdings" pitchFamily="18" charset="2"/>
            </a:endParaRPr>
          </a:p>
        </p:txBody>
      </p:sp>
      <p:sp>
        <p:nvSpPr>
          <p:cNvPr id="13" name="Rectangle 1"/>
          <p:cNvSpPr>
            <a:spLocks noChangeArrowheads="1"/>
          </p:cNvSpPr>
          <p:nvPr/>
        </p:nvSpPr>
        <p:spPr bwMode="auto">
          <a:xfrm>
            <a:off x="6934200" y="4191000"/>
            <a:ext cx="6858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3200" dirty="0" smtClean="0">
                <a:solidFill>
                  <a:schemeClr val="tx1">
                    <a:lumMod val="50000"/>
                    <a:lumOff val="50000"/>
                  </a:schemeClr>
                </a:solidFill>
                <a:latin typeface="Times" pitchFamily="18" charset="0"/>
                <a:sym typeface="Webdings"/>
              </a:rPr>
              <a:t></a:t>
            </a:r>
            <a:endParaRPr lang="en-US" sz="3200" dirty="0" smtClean="0">
              <a:solidFill>
                <a:schemeClr val="tx1">
                  <a:lumMod val="50000"/>
                  <a:lumOff val="50000"/>
                </a:schemeClr>
              </a:solidFill>
              <a:latin typeface="Calibri" pitchFamily="34" charset="0"/>
              <a:ea typeface="Calibri" pitchFamily="34" charset="0"/>
              <a:cs typeface="Arial" pitchFamily="34" charset="0"/>
              <a:sym typeface="Webdings" pitchFamily="18" charset="2"/>
            </a:endParaRPr>
          </a:p>
        </p:txBody>
      </p:sp>
    </p:spTree>
    <p:extLst>
      <p:ext uri="{BB962C8B-B14F-4D97-AF65-F5344CB8AC3E}">
        <p14:creationId xmlns:p14="http://schemas.microsoft.com/office/powerpoint/2010/main" val="194243451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Determiners</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01000" cy="4800600"/>
          </a:xfrm>
          <a:solidFill>
            <a:schemeClr val="bg1"/>
          </a:solidFill>
        </p:spPr>
        <p:txBody>
          <a:bodyPr>
            <a:normAutofit fontScale="92500" lnSpcReduction="10000"/>
          </a:bodyPr>
          <a:lstStyle/>
          <a:p>
            <a:pPr indent="-111125">
              <a:buNone/>
            </a:pPr>
            <a:r>
              <a:rPr lang="en-US" sz="3000" b="1" i="1" dirty="0" smtClean="0">
                <a:latin typeface="Times" pitchFamily="18" charset="0"/>
              </a:rPr>
              <a:t>No </a:t>
            </a:r>
            <a:r>
              <a:rPr lang="en-US" sz="3000" b="1" dirty="0" smtClean="0">
                <a:latin typeface="Times" pitchFamily="18" charset="0"/>
              </a:rPr>
              <a:t>boy danced</a:t>
            </a:r>
          </a:p>
          <a:p>
            <a:pPr>
              <a:buNone/>
            </a:pPr>
            <a:endParaRPr lang="en-US" sz="3000" b="1" dirty="0" smtClean="0">
              <a:latin typeface="Times" pitchFamily="18" charset="0"/>
            </a:endParaRPr>
          </a:p>
          <a:p>
            <a:pPr marL="0" indent="0">
              <a:buNone/>
            </a:pPr>
            <a:r>
              <a:rPr lang="en-US" sz="3000" dirty="0" smtClean="0">
                <a:latin typeface="Times" pitchFamily="18" charset="0"/>
              </a:rPr>
              <a:t>The </a:t>
            </a:r>
            <a:r>
              <a:rPr lang="en-US" sz="3000" b="1" dirty="0" smtClean="0">
                <a:latin typeface="Times" pitchFamily="18" charset="0"/>
              </a:rPr>
              <a:t>intersection</a:t>
            </a:r>
            <a:r>
              <a:rPr lang="en-US" sz="3000" dirty="0" smtClean="0">
                <a:latin typeface="Times" pitchFamily="18" charset="0"/>
              </a:rPr>
              <a:t> of the set of boys and the set of dancers is empty</a:t>
            </a:r>
          </a:p>
          <a:p>
            <a:pPr marL="0" indent="0">
              <a:buNone/>
            </a:pPr>
            <a:endParaRPr lang="en-US" sz="3000" dirty="0" smtClean="0">
              <a:latin typeface="Times" pitchFamily="18" charset="0"/>
            </a:endParaRPr>
          </a:p>
          <a:p>
            <a:pPr>
              <a:buNone/>
            </a:pPr>
            <a:r>
              <a:rPr lang="en-US" sz="3000" i="1" dirty="0" smtClean="0">
                <a:latin typeface="Times" pitchFamily="18" charset="0"/>
              </a:rPr>
              <a:t>Boy</a:t>
            </a:r>
            <a:r>
              <a:rPr lang="en-US" sz="3000" dirty="0" smtClean="0">
                <a:latin typeface="Times" pitchFamily="18" charset="0"/>
              </a:rPr>
              <a:t> </a:t>
            </a:r>
            <a:r>
              <a:rPr lang="en-US" sz="3000" dirty="0" smtClean="0">
                <a:latin typeface="Times" pitchFamily="18" charset="0"/>
                <a:sym typeface="Symbol"/>
              </a:rPr>
              <a:t> </a:t>
            </a:r>
            <a:r>
              <a:rPr lang="en-US" sz="3000" i="1" dirty="0" smtClean="0">
                <a:latin typeface="Times" pitchFamily="18" charset="0"/>
                <a:sym typeface="Symbol"/>
              </a:rPr>
              <a:t>Danced  </a:t>
            </a:r>
            <a:r>
              <a:rPr lang="en-US" sz="3000" dirty="0" smtClean="0">
                <a:latin typeface="Times" pitchFamily="18" charset="0"/>
                <a:sym typeface="Symbol"/>
              </a:rPr>
              <a:t>= </a:t>
            </a:r>
          </a:p>
          <a:p>
            <a:pPr>
              <a:buNone/>
            </a:pPr>
            <a:endParaRPr lang="en-US" sz="3000" i="1" dirty="0" smtClean="0">
              <a:latin typeface="Times" pitchFamily="18" charset="0"/>
              <a:sym typeface="Symbol"/>
            </a:endParaRPr>
          </a:p>
          <a:p>
            <a:pPr>
              <a:buNone/>
            </a:pPr>
            <a:endParaRPr lang="en-US" sz="3500" i="1" dirty="0">
              <a:latin typeface="Times" pitchFamily="18" charset="0"/>
              <a:sym typeface="Symbol"/>
            </a:endParaRPr>
          </a:p>
          <a:p>
            <a:pPr>
              <a:buNone/>
            </a:pPr>
            <a:r>
              <a:rPr lang="en-US" sz="3000" i="1" dirty="0" smtClean="0">
                <a:latin typeface="Times" pitchFamily="18" charset="0"/>
                <a:sym typeface="Symbol"/>
              </a:rPr>
              <a:t>                                         Boy</a:t>
            </a:r>
          </a:p>
          <a:p>
            <a:pPr>
              <a:buNone/>
            </a:pPr>
            <a:r>
              <a:rPr lang="en-US" sz="3000" i="1" dirty="0" smtClean="0">
                <a:latin typeface="Times" pitchFamily="18" charset="0"/>
                <a:sym typeface="Symbol"/>
              </a:rPr>
              <a:t>                                                       Danced</a:t>
            </a:r>
            <a:endParaRPr lang="en-US" sz="3000" b="1" i="1" dirty="0" smtClean="0">
              <a:latin typeface="Times" pitchFamily="18" charset="0"/>
            </a:endParaRPr>
          </a:p>
        </p:txBody>
      </p:sp>
      <p:cxnSp>
        <p:nvCxnSpPr>
          <p:cNvPr id="11" name="Straight Arrow Connector 10"/>
          <p:cNvCxnSpPr/>
          <p:nvPr/>
        </p:nvCxnSpPr>
        <p:spPr>
          <a:xfrm flipV="1">
            <a:off x="4724400" y="4572000"/>
            <a:ext cx="838200" cy="685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6248400" y="5029200"/>
            <a:ext cx="838200" cy="685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5029200" y="3886200"/>
            <a:ext cx="1828800" cy="1371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6096000" y="3886200"/>
            <a:ext cx="1828800" cy="1371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4243451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Determiners</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01000" cy="4800600"/>
          </a:xfrm>
          <a:solidFill>
            <a:schemeClr val="bg1"/>
          </a:solidFill>
        </p:spPr>
        <p:txBody>
          <a:bodyPr>
            <a:normAutofit/>
          </a:bodyPr>
          <a:lstStyle/>
          <a:p>
            <a:pPr indent="-111125">
              <a:buNone/>
            </a:pPr>
            <a:r>
              <a:rPr lang="en-US" sz="2800" b="1" i="1" dirty="0" smtClean="0">
                <a:latin typeface="Times" pitchFamily="18" charset="0"/>
              </a:rPr>
              <a:t>No </a:t>
            </a:r>
            <a:r>
              <a:rPr lang="en-US" sz="2800" b="1" dirty="0" smtClean="0">
                <a:latin typeface="Times" pitchFamily="18" charset="0"/>
              </a:rPr>
              <a:t>boy danced</a:t>
            </a:r>
          </a:p>
          <a:p>
            <a:pPr>
              <a:buNone/>
            </a:pPr>
            <a:endParaRPr lang="en-US" sz="2400" b="1" dirty="0" smtClean="0">
              <a:latin typeface="Times" pitchFamily="18" charset="0"/>
            </a:endParaRPr>
          </a:p>
          <a:p>
            <a:pPr>
              <a:buNone/>
            </a:pPr>
            <a:r>
              <a:rPr lang="en-US" sz="2800" i="1" dirty="0" smtClean="0">
                <a:latin typeface="Times" pitchFamily="18" charset="0"/>
                <a:sym typeface="Symbol"/>
              </a:rPr>
              <a:t>Can there be boys who are not dancers?</a:t>
            </a:r>
          </a:p>
          <a:p>
            <a:pPr>
              <a:buNone/>
            </a:pPr>
            <a:r>
              <a:rPr lang="en-US" sz="2800" i="1" dirty="0" smtClean="0">
                <a:latin typeface="Times" pitchFamily="18" charset="0"/>
                <a:sym typeface="Symbol"/>
              </a:rPr>
              <a:t>Can there be dancers who are not boys? </a:t>
            </a:r>
          </a:p>
          <a:p>
            <a:pPr>
              <a:buNone/>
            </a:pPr>
            <a:endParaRPr lang="en-US" sz="2800" i="1" dirty="0" smtClean="0">
              <a:latin typeface="Times" pitchFamily="18" charset="0"/>
              <a:sym typeface="Symbol"/>
            </a:endParaRPr>
          </a:p>
          <a:p>
            <a:pPr>
              <a:buNone/>
            </a:pPr>
            <a:endParaRPr lang="en-US" sz="2200" i="1" dirty="0" smtClean="0">
              <a:latin typeface="Times" pitchFamily="18" charset="0"/>
              <a:sym typeface="Symbol"/>
            </a:endParaRPr>
          </a:p>
          <a:p>
            <a:pPr>
              <a:buNone/>
            </a:pPr>
            <a:r>
              <a:rPr lang="en-US" sz="2200" dirty="0" smtClean="0">
                <a:latin typeface="Times" pitchFamily="18" charset="0"/>
                <a:sym typeface="Symbol"/>
              </a:rPr>
              <a:t>                                   </a:t>
            </a:r>
          </a:p>
          <a:p>
            <a:pPr>
              <a:buNone/>
            </a:pPr>
            <a:r>
              <a:rPr lang="en-US" sz="2200" dirty="0" smtClean="0">
                <a:latin typeface="Times" pitchFamily="18" charset="0"/>
                <a:sym typeface="Symbol"/>
              </a:rPr>
              <a:t>                                     </a:t>
            </a:r>
            <a:endParaRPr lang="en-US" sz="2200" i="1" dirty="0" smtClean="0">
              <a:latin typeface="Times" pitchFamily="18" charset="0"/>
              <a:sym typeface="Symbol"/>
            </a:endParaRPr>
          </a:p>
          <a:p>
            <a:pPr>
              <a:buNone/>
            </a:pPr>
            <a:r>
              <a:rPr lang="en-US" sz="2800" i="1" dirty="0" smtClean="0">
                <a:latin typeface="Times" pitchFamily="18" charset="0"/>
                <a:sym typeface="Symbol"/>
              </a:rPr>
              <a:t>                                         Boy</a:t>
            </a:r>
          </a:p>
          <a:p>
            <a:pPr>
              <a:buNone/>
            </a:pPr>
            <a:r>
              <a:rPr lang="en-US" sz="2800" i="1" dirty="0" smtClean="0">
                <a:latin typeface="Times" pitchFamily="18" charset="0"/>
                <a:sym typeface="Symbol"/>
              </a:rPr>
              <a:t>                                                       Danced</a:t>
            </a:r>
            <a:endParaRPr lang="en-US" sz="2800" b="1" i="1" dirty="0" smtClean="0">
              <a:latin typeface="Times" pitchFamily="18" charset="0"/>
            </a:endParaRPr>
          </a:p>
        </p:txBody>
      </p:sp>
      <p:cxnSp>
        <p:nvCxnSpPr>
          <p:cNvPr id="11" name="Straight Arrow Connector 10"/>
          <p:cNvCxnSpPr/>
          <p:nvPr/>
        </p:nvCxnSpPr>
        <p:spPr>
          <a:xfrm flipV="1">
            <a:off x="4724400" y="4572000"/>
            <a:ext cx="838200" cy="685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6248400" y="5029200"/>
            <a:ext cx="838200" cy="685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5029200" y="3886200"/>
            <a:ext cx="1828800" cy="1371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6096000" y="3886200"/>
            <a:ext cx="1828800" cy="1371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4243451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Determiners</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01000" cy="4800600"/>
          </a:xfrm>
          <a:solidFill>
            <a:schemeClr val="bg1"/>
          </a:solidFill>
        </p:spPr>
        <p:txBody>
          <a:bodyPr>
            <a:normAutofit/>
          </a:bodyPr>
          <a:lstStyle/>
          <a:p>
            <a:pPr indent="-111125">
              <a:buNone/>
            </a:pPr>
            <a:r>
              <a:rPr lang="en-US" sz="2800" b="1" i="1" dirty="0" smtClean="0">
                <a:latin typeface="Times" pitchFamily="18" charset="0"/>
              </a:rPr>
              <a:t>No </a:t>
            </a:r>
            <a:r>
              <a:rPr lang="en-US" sz="2800" b="1" dirty="0" smtClean="0">
                <a:latin typeface="Times" pitchFamily="18" charset="0"/>
              </a:rPr>
              <a:t>boy danced</a:t>
            </a:r>
          </a:p>
          <a:p>
            <a:pPr>
              <a:buNone/>
            </a:pPr>
            <a:endParaRPr lang="en-US" sz="2400" b="1" dirty="0" smtClean="0">
              <a:latin typeface="Times" pitchFamily="18" charset="0"/>
            </a:endParaRPr>
          </a:p>
          <a:p>
            <a:pPr>
              <a:buNone/>
            </a:pPr>
            <a:r>
              <a:rPr lang="en-US" sz="2800" i="1" dirty="0" smtClean="0">
                <a:latin typeface="Times" pitchFamily="18" charset="0"/>
                <a:sym typeface="Symbol"/>
              </a:rPr>
              <a:t>Can there be boys who are not dancers?  </a:t>
            </a:r>
            <a:r>
              <a:rPr lang="en-US" sz="2800" b="1" dirty="0" smtClean="0">
                <a:latin typeface="Times" pitchFamily="18" charset="0"/>
                <a:sym typeface="Symbol"/>
              </a:rPr>
              <a:t>Yes.</a:t>
            </a:r>
          </a:p>
          <a:p>
            <a:pPr>
              <a:buNone/>
            </a:pPr>
            <a:r>
              <a:rPr lang="en-US" sz="2800" i="1" dirty="0" smtClean="0">
                <a:latin typeface="Times" pitchFamily="18" charset="0"/>
                <a:sym typeface="Symbol"/>
              </a:rPr>
              <a:t>Can there be dancers who are not boys?  </a:t>
            </a:r>
            <a:r>
              <a:rPr lang="en-US" sz="2800" b="1" dirty="0" smtClean="0">
                <a:latin typeface="Times" pitchFamily="18" charset="0"/>
                <a:sym typeface="Symbol"/>
              </a:rPr>
              <a:t>Yes.</a:t>
            </a:r>
            <a:endParaRPr lang="en-US" sz="2800" i="1" dirty="0" smtClean="0">
              <a:latin typeface="Times" pitchFamily="18" charset="0"/>
              <a:sym typeface="Symbol"/>
            </a:endParaRPr>
          </a:p>
          <a:p>
            <a:pPr>
              <a:buNone/>
            </a:pPr>
            <a:endParaRPr lang="en-US" sz="2800" i="1" dirty="0" smtClean="0">
              <a:latin typeface="Times" pitchFamily="18" charset="0"/>
              <a:sym typeface="Symbol"/>
            </a:endParaRPr>
          </a:p>
          <a:p>
            <a:pPr>
              <a:buNone/>
            </a:pPr>
            <a:endParaRPr lang="en-US" sz="2200" i="1" dirty="0" smtClean="0">
              <a:latin typeface="Times" pitchFamily="18" charset="0"/>
              <a:sym typeface="Symbol"/>
            </a:endParaRPr>
          </a:p>
          <a:p>
            <a:pPr>
              <a:buNone/>
            </a:pPr>
            <a:r>
              <a:rPr lang="en-US" sz="2200" dirty="0" smtClean="0">
                <a:latin typeface="Times" pitchFamily="18" charset="0"/>
                <a:sym typeface="Symbol"/>
              </a:rPr>
              <a:t>                                   </a:t>
            </a:r>
          </a:p>
          <a:p>
            <a:pPr>
              <a:buNone/>
            </a:pPr>
            <a:r>
              <a:rPr lang="en-US" sz="2200" dirty="0" smtClean="0">
                <a:latin typeface="Times" pitchFamily="18" charset="0"/>
                <a:sym typeface="Symbol"/>
              </a:rPr>
              <a:t>                                     </a:t>
            </a:r>
            <a:endParaRPr lang="en-US" sz="2200" i="1" dirty="0" smtClean="0">
              <a:latin typeface="Times" pitchFamily="18" charset="0"/>
              <a:sym typeface="Symbol"/>
            </a:endParaRPr>
          </a:p>
          <a:p>
            <a:pPr>
              <a:buNone/>
            </a:pPr>
            <a:r>
              <a:rPr lang="en-US" sz="2800" i="1" dirty="0" smtClean="0">
                <a:latin typeface="Times" pitchFamily="18" charset="0"/>
                <a:sym typeface="Symbol"/>
              </a:rPr>
              <a:t>                                         Boy</a:t>
            </a:r>
          </a:p>
          <a:p>
            <a:pPr>
              <a:buNone/>
            </a:pPr>
            <a:r>
              <a:rPr lang="en-US" sz="2800" i="1" dirty="0" smtClean="0">
                <a:latin typeface="Times" pitchFamily="18" charset="0"/>
                <a:sym typeface="Symbol"/>
              </a:rPr>
              <a:t>                                                       Danced</a:t>
            </a:r>
            <a:endParaRPr lang="en-US" sz="2800" b="1" i="1" dirty="0" smtClean="0">
              <a:latin typeface="Times" pitchFamily="18" charset="0"/>
            </a:endParaRPr>
          </a:p>
        </p:txBody>
      </p:sp>
      <p:cxnSp>
        <p:nvCxnSpPr>
          <p:cNvPr id="11" name="Straight Arrow Connector 10"/>
          <p:cNvCxnSpPr/>
          <p:nvPr/>
        </p:nvCxnSpPr>
        <p:spPr>
          <a:xfrm flipV="1">
            <a:off x="4724400" y="4572000"/>
            <a:ext cx="838200" cy="685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6248400" y="5029200"/>
            <a:ext cx="838200" cy="685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5029200" y="3886200"/>
            <a:ext cx="1828800" cy="1371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6096000" y="3886200"/>
            <a:ext cx="1828800" cy="1371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1"/>
          <p:cNvSpPr>
            <a:spLocks noChangeArrowheads="1"/>
          </p:cNvSpPr>
          <p:nvPr/>
        </p:nvSpPr>
        <p:spPr bwMode="auto">
          <a:xfrm>
            <a:off x="5562600" y="4191000"/>
            <a:ext cx="6858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3200" dirty="0" smtClean="0">
                <a:solidFill>
                  <a:schemeClr val="tx1">
                    <a:lumMod val="50000"/>
                    <a:lumOff val="50000"/>
                  </a:schemeClr>
                </a:solidFill>
                <a:latin typeface="Times" pitchFamily="18" charset="0"/>
                <a:sym typeface="Webdings"/>
              </a:rPr>
              <a:t></a:t>
            </a:r>
            <a:endParaRPr kumimoji="0" lang="en-US" sz="3000" b="0" i="0" u="none" strike="noStrike" cap="none" normalizeH="0" baseline="0" dirty="0" smtClean="0">
              <a:ln>
                <a:noFill/>
              </a:ln>
              <a:solidFill>
                <a:schemeClr val="tx1">
                  <a:lumMod val="50000"/>
                  <a:lumOff val="50000"/>
                </a:schemeClr>
              </a:solidFill>
              <a:effectLst/>
              <a:latin typeface="Calibri" pitchFamily="34" charset="0"/>
              <a:ea typeface="Calibri" pitchFamily="34" charset="0"/>
              <a:cs typeface="Arial" pitchFamily="34" charset="0"/>
              <a:sym typeface="Webdings" pitchFamily="18" charset="2"/>
            </a:endParaRPr>
          </a:p>
        </p:txBody>
      </p:sp>
      <p:sp>
        <p:nvSpPr>
          <p:cNvPr id="13" name="Rectangle 1"/>
          <p:cNvSpPr>
            <a:spLocks noChangeArrowheads="1"/>
          </p:cNvSpPr>
          <p:nvPr/>
        </p:nvSpPr>
        <p:spPr bwMode="auto">
          <a:xfrm>
            <a:off x="6934200" y="4191000"/>
            <a:ext cx="6858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3200" dirty="0" smtClean="0">
                <a:solidFill>
                  <a:schemeClr val="tx1">
                    <a:lumMod val="50000"/>
                    <a:lumOff val="50000"/>
                  </a:schemeClr>
                </a:solidFill>
                <a:latin typeface="Times" pitchFamily="18" charset="0"/>
                <a:sym typeface="Webdings"/>
              </a:rPr>
              <a:t></a:t>
            </a:r>
            <a:endParaRPr lang="en-US" sz="3200" dirty="0" smtClean="0">
              <a:solidFill>
                <a:schemeClr val="tx1">
                  <a:lumMod val="50000"/>
                  <a:lumOff val="50000"/>
                </a:schemeClr>
              </a:solidFill>
              <a:latin typeface="Calibri" pitchFamily="34" charset="0"/>
              <a:ea typeface="Calibri" pitchFamily="34" charset="0"/>
              <a:cs typeface="Arial" pitchFamily="34" charset="0"/>
              <a:sym typeface="Webdings" pitchFamily="18" charset="2"/>
            </a:endParaRPr>
          </a:p>
        </p:txBody>
      </p:sp>
    </p:spTree>
    <p:extLst>
      <p:ext uri="{BB962C8B-B14F-4D97-AF65-F5344CB8AC3E}">
        <p14:creationId xmlns:p14="http://schemas.microsoft.com/office/powerpoint/2010/main" val="19424345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What do sentences mean? </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01000" cy="4953000"/>
          </a:xfrm>
        </p:spPr>
        <p:txBody>
          <a:bodyPr>
            <a:normAutofit/>
          </a:bodyPr>
          <a:lstStyle/>
          <a:p>
            <a:pPr marL="514350" indent="-514350">
              <a:buNone/>
            </a:pPr>
            <a:r>
              <a:rPr lang="en-US" sz="2400" dirty="0" smtClean="0">
                <a:latin typeface="Times New Roman" pitchFamily="18" charset="0"/>
                <a:cs typeface="Times New Roman" pitchFamily="18" charset="0"/>
              </a:rPr>
              <a:t>(1) </a:t>
            </a:r>
            <a:r>
              <a:rPr lang="en-US" sz="2700" b="1" dirty="0" smtClean="0">
                <a:latin typeface="Times New Roman" pitchFamily="18" charset="0"/>
                <a:cs typeface="Times New Roman" pitchFamily="18" charset="0"/>
              </a:rPr>
              <a:t>The capital of Canada is Ottawa</a:t>
            </a:r>
          </a:p>
          <a:p>
            <a:pPr marL="514350" indent="-514350">
              <a:buNone/>
            </a:pPr>
            <a:r>
              <a:rPr lang="en-US" sz="2400"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 </a:t>
            </a:r>
            <a:r>
              <a:rPr lang="en-US" sz="2700" b="1" dirty="0" smtClean="0">
                <a:latin typeface="Times New Roman" pitchFamily="18" charset="0"/>
                <a:cs typeface="Times New Roman" pitchFamily="18" charset="0"/>
              </a:rPr>
              <a:t>The capital of Canada is Montreal</a:t>
            </a:r>
          </a:p>
          <a:p>
            <a:pPr marL="857250" indent="0">
              <a:buNone/>
            </a:pPr>
            <a:endParaRPr lang="en-US" sz="19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83129542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Determiners</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01000" cy="4800600"/>
          </a:xfrm>
          <a:solidFill>
            <a:schemeClr val="bg1"/>
          </a:solidFill>
        </p:spPr>
        <p:txBody>
          <a:bodyPr>
            <a:normAutofit fontScale="92500" lnSpcReduction="10000"/>
          </a:bodyPr>
          <a:lstStyle/>
          <a:p>
            <a:pPr marL="231775" indent="0">
              <a:buNone/>
            </a:pPr>
            <a:r>
              <a:rPr lang="en-US" sz="3000" b="1" i="1" dirty="0" smtClean="0">
                <a:latin typeface="Times" pitchFamily="18" charset="0"/>
              </a:rPr>
              <a:t>Three </a:t>
            </a:r>
            <a:r>
              <a:rPr lang="en-US" sz="3000" b="1" dirty="0" smtClean="0">
                <a:latin typeface="Times" pitchFamily="18" charset="0"/>
              </a:rPr>
              <a:t>boys danced</a:t>
            </a:r>
          </a:p>
          <a:p>
            <a:pPr>
              <a:buNone/>
            </a:pPr>
            <a:endParaRPr lang="en-US" sz="3000" b="1" dirty="0" smtClean="0">
              <a:latin typeface="Times" pitchFamily="18" charset="0"/>
            </a:endParaRPr>
          </a:p>
          <a:p>
            <a:pPr marL="0" indent="0">
              <a:buNone/>
            </a:pPr>
            <a:r>
              <a:rPr lang="en-US" sz="3000" dirty="0" smtClean="0">
                <a:latin typeface="Times" pitchFamily="18" charset="0"/>
              </a:rPr>
              <a:t>The </a:t>
            </a:r>
            <a:r>
              <a:rPr lang="en-US" sz="3000" b="1" dirty="0" smtClean="0">
                <a:latin typeface="Times" pitchFamily="18" charset="0"/>
              </a:rPr>
              <a:t>intersection</a:t>
            </a:r>
            <a:r>
              <a:rPr lang="en-US" sz="3000" dirty="0" smtClean="0">
                <a:latin typeface="Times" pitchFamily="18" charset="0"/>
              </a:rPr>
              <a:t> of the set of boys and the set of dancers contains three elements. </a:t>
            </a:r>
          </a:p>
          <a:p>
            <a:pPr marL="0" indent="0">
              <a:buNone/>
            </a:pPr>
            <a:endParaRPr lang="en-US" sz="3000" dirty="0" smtClean="0">
              <a:latin typeface="Times" pitchFamily="18" charset="0"/>
            </a:endParaRPr>
          </a:p>
          <a:p>
            <a:pPr>
              <a:buNone/>
            </a:pPr>
            <a:r>
              <a:rPr lang="en-US" sz="3000" i="1" dirty="0" smtClean="0">
                <a:latin typeface="Times" pitchFamily="18" charset="0"/>
              </a:rPr>
              <a:t>| Boy</a:t>
            </a:r>
            <a:r>
              <a:rPr lang="en-US" sz="3000" dirty="0" smtClean="0">
                <a:latin typeface="Times" pitchFamily="18" charset="0"/>
              </a:rPr>
              <a:t> </a:t>
            </a:r>
            <a:r>
              <a:rPr lang="en-US" sz="3000" dirty="0" smtClean="0">
                <a:latin typeface="Times" pitchFamily="18" charset="0"/>
                <a:sym typeface="Symbol"/>
              </a:rPr>
              <a:t> </a:t>
            </a:r>
            <a:r>
              <a:rPr lang="en-US" sz="3000" i="1" dirty="0" smtClean="0">
                <a:latin typeface="Times" pitchFamily="18" charset="0"/>
                <a:sym typeface="Symbol"/>
              </a:rPr>
              <a:t>Danced | </a:t>
            </a:r>
            <a:r>
              <a:rPr lang="en-US" sz="3000" dirty="0" smtClean="0">
                <a:latin typeface="Times" pitchFamily="18" charset="0"/>
                <a:sym typeface="Symbol"/>
              </a:rPr>
              <a:t>= 3</a:t>
            </a:r>
          </a:p>
          <a:p>
            <a:pPr>
              <a:buNone/>
            </a:pPr>
            <a:endParaRPr lang="en-US" sz="1900" i="1" dirty="0" smtClean="0">
              <a:latin typeface="Times" pitchFamily="18" charset="0"/>
              <a:sym typeface="Symbol"/>
            </a:endParaRPr>
          </a:p>
          <a:p>
            <a:pPr>
              <a:buNone/>
            </a:pPr>
            <a:endParaRPr lang="en-US" sz="2400" i="1" dirty="0" smtClean="0">
              <a:latin typeface="Times" pitchFamily="18" charset="0"/>
              <a:sym typeface="Symbol"/>
            </a:endParaRPr>
          </a:p>
          <a:p>
            <a:pPr>
              <a:buNone/>
            </a:pPr>
            <a:r>
              <a:rPr lang="en-US" sz="2400" dirty="0" smtClean="0">
                <a:latin typeface="Times" pitchFamily="18" charset="0"/>
                <a:sym typeface="Symbol"/>
              </a:rPr>
              <a:t>                                                                        </a:t>
            </a:r>
            <a:endParaRPr lang="en-US" sz="1700" i="1" dirty="0" smtClean="0">
              <a:latin typeface="Times" pitchFamily="18" charset="0"/>
              <a:sym typeface="Symbol"/>
            </a:endParaRPr>
          </a:p>
          <a:p>
            <a:pPr>
              <a:buNone/>
            </a:pPr>
            <a:r>
              <a:rPr lang="en-US" sz="3000" i="1" dirty="0" smtClean="0">
                <a:latin typeface="Times" pitchFamily="18" charset="0"/>
                <a:sym typeface="Symbol"/>
              </a:rPr>
              <a:t>                                         Boy</a:t>
            </a:r>
          </a:p>
          <a:p>
            <a:pPr>
              <a:buNone/>
            </a:pPr>
            <a:r>
              <a:rPr lang="en-US" sz="3000" i="1" dirty="0" smtClean="0">
                <a:latin typeface="Times" pitchFamily="18" charset="0"/>
                <a:sym typeface="Symbol"/>
              </a:rPr>
              <a:t>                                                       Danced</a:t>
            </a:r>
            <a:endParaRPr lang="en-US" sz="3000" b="1" i="1" dirty="0" smtClean="0">
              <a:latin typeface="Times" pitchFamily="18" charset="0"/>
            </a:endParaRPr>
          </a:p>
        </p:txBody>
      </p:sp>
      <p:cxnSp>
        <p:nvCxnSpPr>
          <p:cNvPr id="11" name="Straight Arrow Connector 10"/>
          <p:cNvCxnSpPr/>
          <p:nvPr/>
        </p:nvCxnSpPr>
        <p:spPr>
          <a:xfrm flipV="1">
            <a:off x="4724400" y="4572000"/>
            <a:ext cx="838200" cy="685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6248400" y="5029200"/>
            <a:ext cx="838200" cy="685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5029200" y="3886200"/>
            <a:ext cx="1828800" cy="1371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6096000" y="3886200"/>
            <a:ext cx="1828800" cy="1371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1"/>
          <p:cNvSpPr>
            <a:spLocks noChangeArrowheads="1"/>
          </p:cNvSpPr>
          <p:nvPr/>
        </p:nvSpPr>
        <p:spPr bwMode="auto">
          <a:xfrm>
            <a:off x="6141720" y="4195613"/>
            <a:ext cx="8382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US" sz="2000" dirty="0" smtClean="0">
                <a:latin typeface="Times" pitchFamily="18" charset="0"/>
                <a:sym typeface="Webdings"/>
              </a:rPr>
              <a:t></a:t>
            </a:r>
          </a:p>
          <a:p>
            <a:pPr fontAlgn="base">
              <a:spcBef>
                <a:spcPct val="0"/>
              </a:spcBef>
              <a:spcAft>
                <a:spcPct val="0"/>
              </a:spcAft>
            </a:pPr>
            <a:r>
              <a:rPr lang="en-US" sz="2000" dirty="0">
                <a:latin typeface="Times" pitchFamily="18" charset="0"/>
                <a:sym typeface="Webdings"/>
              </a:rPr>
              <a:t> </a:t>
            </a:r>
            <a:r>
              <a:rPr lang="en-US" sz="2000" dirty="0" smtClean="0">
                <a:latin typeface="Times" pitchFamily="18" charset="0"/>
                <a:sym typeface="Webdings"/>
              </a:rPr>
              <a:t> </a:t>
            </a:r>
            <a:endParaRPr lang="en-US" sz="2000" dirty="0">
              <a:latin typeface="Calibri" pitchFamily="34" charset="0"/>
              <a:ea typeface="Calibri" pitchFamily="34" charset="0"/>
              <a:cs typeface="Arial" pitchFamily="34" charset="0"/>
              <a:sym typeface="Webdings" pitchFamily="18" charset="2"/>
            </a:endParaRPr>
          </a:p>
        </p:txBody>
      </p:sp>
    </p:spTree>
    <p:extLst>
      <p:ext uri="{BB962C8B-B14F-4D97-AF65-F5344CB8AC3E}">
        <p14:creationId xmlns:p14="http://schemas.microsoft.com/office/powerpoint/2010/main" val="378015201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Determiners</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01000" cy="4800600"/>
          </a:xfrm>
          <a:solidFill>
            <a:schemeClr val="bg1"/>
          </a:solidFill>
        </p:spPr>
        <p:txBody>
          <a:bodyPr>
            <a:normAutofit/>
          </a:bodyPr>
          <a:lstStyle/>
          <a:p>
            <a:pPr indent="-111125">
              <a:buNone/>
            </a:pPr>
            <a:r>
              <a:rPr lang="en-US" sz="2800" b="1" i="1" dirty="0" smtClean="0">
                <a:latin typeface="Times" pitchFamily="18" charset="0"/>
              </a:rPr>
              <a:t>Three </a:t>
            </a:r>
            <a:r>
              <a:rPr lang="en-US" sz="2800" b="1" dirty="0" smtClean="0">
                <a:latin typeface="Times" pitchFamily="18" charset="0"/>
              </a:rPr>
              <a:t>boys danced</a:t>
            </a:r>
          </a:p>
          <a:p>
            <a:pPr>
              <a:buNone/>
            </a:pPr>
            <a:endParaRPr lang="en-US" sz="2400" b="1" dirty="0" smtClean="0">
              <a:latin typeface="Times" pitchFamily="18" charset="0"/>
            </a:endParaRPr>
          </a:p>
          <a:p>
            <a:pPr>
              <a:buNone/>
            </a:pPr>
            <a:r>
              <a:rPr lang="en-US" sz="2800" i="1" dirty="0" smtClean="0">
                <a:latin typeface="Times" pitchFamily="18" charset="0"/>
                <a:sym typeface="Symbol"/>
              </a:rPr>
              <a:t>Can there be boys who are not dancers?  </a:t>
            </a:r>
            <a:endParaRPr lang="en-US" sz="2800" b="1" dirty="0" smtClean="0">
              <a:latin typeface="Times" pitchFamily="18" charset="0"/>
              <a:sym typeface="Symbol"/>
            </a:endParaRPr>
          </a:p>
          <a:p>
            <a:pPr>
              <a:buNone/>
            </a:pPr>
            <a:r>
              <a:rPr lang="en-US" sz="2800" i="1" dirty="0" smtClean="0">
                <a:latin typeface="Times" pitchFamily="18" charset="0"/>
                <a:sym typeface="Symbol"/>
              </a:rPr>
              <a:t>Can there be dancers who are not boys?  </a:t>
            </a:r>
          </a:p>
          <a:p>
            <a:pPr>
              <a:buNone/>
            </a:pPr>
            <a:endParaRPr lang="en-US" sz="2800" i="1" dirty="0" smtClean="0">
              <a:latin typeface="Times" pitchFamily="18" charset="0"/>
              <a:sym typeface="Symbol"/>
            </a:endParaRPr>
          </a:p>
          <a:p>
            <a:pPr>
              <a:buNone/>
            </a:pPr>
            <a:endParaRPr lang="en-US" sz="2200" i="1" dirty="0" smtClean="0">
              <a:latin typeface="Times" pitchFamily="18" charset="0"/>
              <a:sym typeface="Symbol"/>
            </a:endParaRPr>
          </a:p>
          <a:p>
            <a:pPr>
              <a:buNone/>
            </a:pPr>
            <a:r>
              <a:rPr lang="en-US" sz="2200" dirty="0" smtClean="0">
                <a:latin typeface="Times" pitchFamily="18" charset="0"/>
                <a:sym typeface="Symbol"/>
              </a:rPr>
              <a:t>                                   </a:t>
            </a:r>
          </a:p>
          <a:p>
            <a:pPr>
              <a:buNone/>
            </a:pPr>
            <a:r>
              <a:rPr lang="en-US" sz="2200" dirty="0" smtClean="0">
                <a:latin typeface="Times" pitchFamily="18" charset="0"/>
                <a:sym typeface="Symbol"/>
              </a:rPr>
              <a:t>                                     </a:t>
            </a:r>
            <a:endParaRPr lang="en-US" sz="2200" i="1" dirty="0" smtClean="0">
              <a:latin typeface="Times" pitchFamily="18" charset="0"/>
              <a:sym typeface="Symbol"/>
            </a:endParaRPr>
          </a:p>
          <a:p>
            <a:pPr>
              <a:buNone/>
            </a:pPr>
            <a:r>
              <a:rPr lang="en-US" sz="2800" i="1" dirty="0" smtClean="0">
                <a:latin typeface="Times" pitchFamily="18" charset="0"/>
                <a:sym typeface="Symbol"/>
              </a:rPr>
              <a:t>                                         Boy</a:t>
            </a:r>
          </a:p>
          <a:p>
            <a:pPr>
              <a:buNone/>
            </a:pPr>
            <a:r>
              <a:rPr lang="en-US" sz="2800" i="1" dirty="0" smtClean="0">
                <a:latin typeface="Times" pitchFamily="18" charset="0"/>
                <a:sym typeface="Symbol"/>
              </a:rPr>
              <a:t>                                                       Danced</a:t>
            </a:r>
            <a:endParaRPr lang="en-US" sz="2800" b="1" i="1" dirty="0" smtClean="0">
              <a:latin typeface="Times" pitchFamily="18" charset="0"/>
            </a:endParaRPr>
          </a:p>
        </p:txBody>
      </p:sp>
      <p:cxnSp>
        <p:nvCxnSpPr>
          <p:cNvPr id="11" name="Straight Arrow Connector 10"/>
          <p:cNvCxnSpPr/>
          <p:nvPr/>
        </p:nvCxnSpPr>
        <p:spPr>
          <a:xfrm flipV="1">
            <a:off x="4724400" y="4572000"/>
            <a:ext cx="838200" cy="685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6248400" y="5029200"/>
            <a:ext cx="838200" cy="685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5029200" y="3886200"/>
            <a:ext cx="1828800" cy="1371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6096000" y="3886200"/>
            <a:ext cx="1828800" cy="1371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
          <p:cNvSpPr>
            <a:spLocks noChangeArrowheads="1"/>
          </p:cNvSpPr>
          <p:nvPr/>
        </p:nvSpPr>
        <p:spPr bwMode="auto">
          <a:xfrm>
            <a:off x="6141720" y="4195613"/>
            <a:ext cx="8382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US" sz="2000" dirty="0" smtClean="0">
                <a:latin typeface="Times" pitchFamily="18" charset="0"/>
                <a:sym typeface="Webdings"/>
              </a:rPr>
              <a:t></a:t>
            </a:r>
          </a:p>
          <a:p>
            <a:pPr fontAlgn="base">
              <a:spcBef>
                <a:spcPct val="0"/>
              </a:spcBef>
              <a:spcAft>
                <a:spcPct val="0"/>
              </a:spcAft>
            </a:pPr>
            <a:r>
              <a:rPr lang="en-US" sz="2000" dirty="0">
                <a:latin typeface="Times" pitchFamily="18" charset="0"/>
                <a:sym typeface="Webdings"/>
              </a:rPr>
              <a:t> </a:t>
            </a:r>
            <a:r>
              <a:rPr lang="en-US" sz="2000" dirty="0" smtClean="0">
                <a:latin typeface="Times" pitchFamily="18" charset="0"/>
                <a:sym typeface="Webdings"/>
              </a:rPr>
              <a:t> </a:t>
            </a:r>
            <a:endParaRPr lang="en-US" sz="2000" dirty="0">
              <a:latin typeface="Calibri" pitchFamily="34" charset="0"/>
              <a:ea typeface="Calibri" pitchFamily="34" charset="0"/>
              <a:cs typeface="Arial" pitchFamily="34" charset="0"/>
              <a:sym typeface="Webdings" pitchFamily="18" charset="2"/>
            </a:endParaRPr>
          </a:p>
        </p:txBody>
      </p:sp>
    </p:spTree>
    <p:extLst>
      <p:ext uri="{BB962C8B-B14F-4D97-AF65-F5344CB8AC3E}">
        <p14:creationId xmlns:p14="http://schemas.microsoft.com/office/powerpoint/2010/main" val="295602664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Determiners</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01000" cy="4800600"/>
          </a:xfrm>
          <a:solidFill>
            <a:schemeClr val="bg1"/>
          </a:solidFill>
        </p:spPr>
        <p:txBody>
          <a:bodyPr>
            <a:normAutofit/>
          </a:bodyPr>
          <a:lstStyle/>
          <a:p>
            <a:pPr indent="-111125">
              <a:buNone/>
            </a:pPr>
            <a:r>
              <a:rPr lang="en-US" sz="2800" b="1" i="1" dirty="0" smtClean="0">
                <a:latin typeface="Times" pitchFamily="18" charset="0"/>
              </a:rPr>
              <a:t>Three </a:t>
            </a:r>
            <a:r>
              <a:rPr lang="en-US" sz="2800" b="1" dirty="0" smtClean="0">
                <a:latin typeface="Times" pitchFamily="18" charset="0"/>
              </a:rPr>
              <a:t>boys danced</a:t>
            </a:r>
          </a:p>
          <a:p>
            <a:pPr>
              <a:buNone/>
            </a:pPr>
            <a:endParaRPr lang="en-US" sz="2400" b="1" dirty="0" smtClean="0">
              <a:latin typeface="Times" pitchFamily="18" charset="0"/>
            </a:endParaRPr>
          </a:p>
          <a:p>
            <a:pPr>
              <a:buNone/>
            </a:pPr>
            <a:r>
              <a:rPr lang="en-US" sz="2800" i="1" dirty="0" smtClean="0">
                <a:latin typeface="Times" pitchFamily="18" charset="0"/>
                <a:sym typeface="Symbol"/>
              </a:rPr>
              <a:t>Can there be boys who are not dancers?  </a:t>
            </a:r>
            <a:r>
              <a:rPr lang="en-US" sz="2800" b="1" dirty="0" smtClean="0">
                <a:latin typeface="Times" pitchFamily="18" charset="0"/>
                <a:sym typeface="Symbol"/>
              </a:rPr>
              <a:t>Yes.</a:t>
            </a:r>
          </a:p>
          <a:p>
            <a:pPr>
              <a:buNone/>
            </a:pPr>
            <a:r>
              <a:rPr lang="en-US" sz="2800" i="1" dirty="0" smtClean="0">
                <a:latin typeface="Times" pitchFamily="18" charset="0"/>
                <a:sym typeface="Symbol"/>
              </a:rPr>
              <a:t>Can there be dancers who are not boys?  </a:t>
            </a:r>
            <a:r>
              <a:rPr lang="en-US" sz="2800" b="1" dirty="0" smtClean="0">
                <a:latin typeface="Times" pitchFamily="18" charset="0"/>
                <a:sym typeface="Symbol"/>
              </a:rPr>
              <a:t>Yes.</a:t>
            </a:r>
            <a:endParaRPr lang="en-US" sz="2800" i="1" dirty="0" smtClean="0">
              <a:latin typeface="Times" pitchFamily="18" charset="0"/>
              <a:sym typeface="Symbol"/>
            </a:endParaRPr>
          </a:p>
          <a:p>
            <a:pPr>
              <a:buNone/>
            </a:pPr>
            <a:endParaRPr lang="en-US" sz="2800" i="1" dirty="0" smtClean="0">
              <a:latin typeface="Times" pitchFamily="18" charset="0"/>
              <a:sym typeface="Symbol"/>
            </a:endParaRPr>
          </a:p>
          <a:p>
            <a:pPr>
              <a:buNone/>
            </a:pPr>
            <a:endParaRPr lang="en-US" sz="2200" i="1" dirty="0" smtClean="0">
              <a:latin typeface="Times" pitchFamily="18" charset="0"/>
              <a:sym typeface="Symbol"/>
            </a:endParaRPr>
          </a:p>
          <a:p>
            <a:pPr>
              <a:buNone/>
            </a:pPr>
            <a:r>
              <a:rPr lang="en-US" sz="2200" dirty="0" smtClean="0">
                <a:latin typeface="Times" pitchFamily="18" charset="0"/>
                <a:sym typeface="Symbol"/>
              </a:rPr>
              <a:t>                                   </a:t>
            </a:r>
          </a:p>
          <a:p>
            <a:pPr>
              <a:buNone/>
            </a:pPr>
            <a:r>
              <a:rPr lang="en-US" sz="2200" dirty="0" smtClean="0">
                <a:latin typeface="Times" pitchFamily="18" charset="0"/>
                <a:sym typeface="Symbol"/>
              </a:rPr>
              <a:t>                                     </a:t>
            </a:r>
            <a:endParaRPr lang="en-US" sz="2200" i="1" dirty="0" smtClean="0">
              <a:latin typeface="Times" pitchFamily="18" charset="0"/>
              <a:sym typeface="Symbol"/>
            </a:endParaRPr>
          </a:p>
          <a:p>
            <a:pPr>
              <a:buNone/>
            </a:pPr>
            <a:r>
              <a:rPr lang="en-US" sz="2800" i="1" dirty="0" smtClean="0">
                <a:latin typeface="Times" pitchFamily="18" charset="0"/>
                <a:sym typeface="Symbol"/>
              </a:rPr>
              <a:t>                                         Boy</a:t>
            </a:r>
          </a:p>
          <a:p>
            <a:pPr>
              <a:buNone/>
            </a:pPr>
            <a:r>
              <a:rPr lang="en-US" sz="2800" i="1" dirty="0" smtClean="0">
                <a:latin typeface="Times" pitchFamily="18" charset="0"/>
                <a:sym typeface="Symbol"/>
              </a:rPr>
              <a:t>                                                       Danced</a:t>
            </a:r>
            <a:endParaRPr lang="en-US" sz="2800" b="1" i="1" dirty="0" smtClean="0">
              <a:latin typeface="Times" pitchFamily="18" charset="0"/>
            </a:endParaRPr>
          </a:p>
        </p:txBody>
      </p:sp>
      <p:cxnSp>
        <p:nvCxnSpPr>
          <p:cNvPr id="11" name="Straight Arrow Connector 10"/>
          <p:cNvCxnSpPr/>
          <p:nvPr/>
        </p:nvCxnSpPr>
        <p:spPr>
          <a:xfrm flipV="1">
            <a:off x="4724400" y="4572000"/>
            <a:ext cx="838200" cy="685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6248400" y="5029200"/>
            <a:ext cx="838200" cy="685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5029200" y="3886200"/>
            <a:ext cx="1828800" cy="1371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6096000" y="3886200"/>
            <a:ext cx="1828800" cy="1371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1"/>
          <p:cNvSpPr>
            <a:spLocks noChangeArrowheads="1"/>
          </p:cNvSpPr>
          <p:nvPr/>
        </p:nvSpPr>
        <p:spPr bwMode="auto">
          <a:xfrm>
            <a:off x="5562600" y="4191000"/>
            <a:ext cx="6858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3200" dirty="0" smtClean="0">
                <a:solidFill>
                  <a:schemeClr val="tx1">
                    <a:lumMod val="50000"/>
                    <a:lumOff val="50000"/>
                  </a:schemeClr>
                </a:solidFill>
                <a:latin typeface="Times" pitchFamily="18" charset="0"/>
                <a:sym typeface="Webdings"/>
              </a:rPr>
              <a:t></a:t>
            </a:r>
            <a:endParaRPr kumimoji="0" lang="en-US" sz="3000" b="0" i="0" u="none" strike="noStrike" cap="none" normalizeH="0" baseline="0" dirty="0" smtClean="0">
              <a:ln>
                <a:noFill/>
              </a:ln>
              <a:solidFill>
                <a:schemeClr val="tx1">
                  <a:lumMod val="50000"/>
                  <a:lumOff val="50000"/>
                </a:schemeClr>
              </a:solidFill>
              <a:effectLst/>
              <a:latin typeface="Calibri" pitchFamily="34" charset="0"/>
              <a:ea typeface="Calibri" pitchFamily="34" charset="0"/>
              <a:cs typeface="Arial" pitchFamily="34" charset="0"/>
              <a:sym typeface="Webdings" pitchFamily="18" charset="2"/>
            </a:endParaRPr>
          </a:p>
        </p:txBody>
      </p:sp>
      <p:sp>
        <p:nvSpPr>
          <p:cNvPr id="13" name="Rectangle 1"/>
          <p:cNvSpPr>
            <a:spLocks noChangeArrowheads="1"/>
          </p:cNvSpPr>
          <p:nvPr/>
        </p:nvSpPr>
        <p:spPr bwMode="auto">
          <a:xfrm>
            <a:off x="6934200" y="4191000"/>
            <a:ext cx="6858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3200" dirty="0" smtClean="0">
                <a:solidFill>
                  <a:schemeClr val="tx1">
                    <a:lumMod val="50000"/>
                    <a:lumOff val="50000"/>
                  </a:schemeClr>
                </a:solidFill>
                <a:latin typeface="Times" pitchFamily="18" charset="0"/>
                <a:sym typeface="Webdings"/>
              </a:rPr>
              <a:t></a:t>
            </a:r>
            <a:endParaRPr lang="en-US" sz="3200" dirty="0" smtClean="0">
              <a:solidFill>
                <a:schemeClr val="tx1">
                  <a:lumMod val="50000"/>
                  <a:lumOff val="50000"/>
                </a:schemeClr>
              </a:solidFill>
              <a:latin typeface="Calibri" pitchFamily="34" charset="0"/>
              <a:ea typeface="Calibri" pitchFamily="34" charset="0"/>
              <a:cs typeface="Arial" pitchFamily="34" charset="0"/>
              <a:sym typeface="Webdings" pitchFamily="18" charset="2"/>
            </a:endParaRPr>
          </a:p>
        </p:txBody>
      </p:sp>
      <p:sp>
        <p:nvSpPr>
          <p:cNvPr id="14" name="Rectangle 1"/>
          <p:cNvSpPr>
            <a:spLocks noChangeArrowheads="1"/>
          </p:cNvSpPr>
          <p:nvPr/>
        </p:nvSpPr>
        <p:spPr bwMode="auto">
          <a:xfrm>
            <a:off x="6141720" y="4195613"/>
            <a:ext cx="8382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US" sz="2000" dirty="0" smtClean="0">
                <a:latin typeface="Times" pitchFamily="18" charset="0"/>
                <a:sym typeface="Webdings"/>
              </a:rPr>
              <a:t></a:t>
            </a:r>
          </a:p>
          <a:p>
            <a:pPr fontAlgn="base">
              <a:spcBef>
                <a:spcPct val="0"/>
              </a:spcBef>
              <a:spcAft>
                <a:spcPct val="0"/>
              </a:spcAft>
            </a:pPr>
            <a:r>
              <a:rPr lang="en-US" sz="2000" dirty="0">
                <a:latin typeface="Times" pitchFamily="18" charset="0"/>
                <a:sym typeface="Webdings"/>
              </a:rPr>
              <a:t> </a:t>
            </a:r>
            <a:r>
              <a:rPr lang="en-US" sz="2000" dirty="0" smtClean="0">
                <a:latin typeface="Times" pitchFamily="18" charset="0"/>
                <a:sym typeface="Webdings"/>
              </a:rPr>
              <a:t> </a:t>
            </a:r>
            <a:endParaRPr lang="en-US" sz="2000" dirty="0">
              <a:latin typeface="Calibri" pitchFamily="34" charset="0"/>
              <a:ea typeface="Calibri" pitchFamily="34" charset="0"/>
              <a:cs typeface="Arial" pitchFamily="34" charset="0"/>
              <a:sym typeface="Webdings" pitchFamily="18" charset="2"/>
            </a:endParaRPr>
          </a:p>
        </p:txBody>
      </p:sp>
    </p:spTree>
    <p:extLst>
      <p:ext uri="{BB962C8B-B14F-4D97-AF65-F5344CB8AC3E}">
        <p14:creationId xmlns:p14="http://schemas.microsoft.com/office/powerpoint/2010/main" val="386952538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Determiners</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01000" cy="4800600"/>
          </a:xfrm>
          <a:solidFill>
            <a:schemeClr val="bg1"/>
          </a:solidFill>
        </p:spPr>
        <p:txBody>
          <a:bodyPr>
            <a:normAutofit fontScale="92500" lnSpcReduction="10000"/>
          </a:bodyPr>
          <a:lstStyle/>
          <a:p>
            <a:pPr marL="231775" indent="0">
              <a:buNone/>
            </a:pPr>
            <a:r>
              <a:rPr lang="en-US" sz="3000" b="1" i="1" dirty="0" smtClean="0">
                <a:latin typeface="Times" pitchFamily="18" charset="0"/>
              </a:rPr>
              <a:t>More than half </a:t>
            </a:r>
            <a:r>
              <a:rPr lang="en-US" sz="3000" b="1" dirty="0" smtClean="0">
                <a:latin typeface="Times" pitchFamily="18" charset="0"/>
              </a:rPr>
              <a:t>of the boys danced</a:t>
            </a:r>
          </a:p>
          <a:p>
            <a:pPr>
              <a:buNone/>
            </a:pPr>
            <a:endParaRPr lang="en-US" sz="3000" b="1" dirty="0" smtClean="0">
              <a:latin typeface="Times" pitchFamily="18" charset="0"/>
            </a:endParaRPr>
          </a:p>
          <a:p>
            <a:pPr marL="0" indent="0">
              <a:buNone/>
            </a:pPr>
            <a:r>
              <a:rPr lang="en-US" sz="3000" dirty="0" smtClean="0">
                <a:latin typeface="Times" pitchFamily="18" charset="0"/>
              </a:rPr>
              <a:t>The </a:t>
            </a:r>
            <a:r>
              <a:rPr lang="en-US" sz="3000" b="1" dirty="0" smtClean="0">
                <a:latin typeface="Times" pitchFamily="18" charset="0"/>
              </a:rPr>
              <a:t>intersection</a:t>
            </a:r>
            <a:r>
              <a:rPr lang="en-US" sz="3000" dirty="0" smtClean="0">
                <a:latin typeface="Times" pitchFamily="18" charset="0"/>
              </a:rPr>
              <a:t> of the set of boys and the set of dancers contains more than half of all the boys. </a:t>
            </a:r>
          </a:p>
          <a:p>
            <a:pPr marL="0" indent="0">
              <a:buNone/>
            </a:pPr>
            <a:endParaRPr lang="en-US" sz="3000" dirty="0" smtClean="0">
              <a:latin typeface="Times" pitchFamily="18" charset="0"/>
            </a:endParaRPr>
          </a:p>
          <a:p>
            <a:pPr>
              <a:buNone/>
            </a:pPr>
            <a:r>
              <a:rPr lang="en-US" sz="3000" i="1" dirty="0" smtClean="0">
                <a:latin typeface="Times" pitchFamily="18" charset="0"/>
              </a:rPr>
              <a:t>| Boy</a:t>
            </a:r>
            <a:r>
              <a:rPr lang="en-US" sz="3000" dirty="0" smtClean="0">
                <a:latin typeface="Times" pitchFamily="18" charset="0"/>
              </a:rPr>
              <a:t> </a:t>
            </a:r>
            <a:r>
              <a:rPr lang="en-US" sz="3000" dirty="0" smtClean="0">
                <a:latin typeface="Times" pitchFamily="18" charset="0"/>
                <a:sym typeface="Symbol"/>
              </a:rPr>
              <a:t> </a:t>
            </a:r>
            <a:r>
              <a:rPr lang="en-US" sz="3000" i="1" dirty="0" smtClean="0">
                <a:latin typeface="Times" pitchFamily="18" charset="0"/>
                <a:sym typeface="Symbol"/>
              </a:rPr>
              <a:t>Danced | </a:t>
            </a:r>
            <a:r>
              <a:rPr lang="en-US" sz="3000" dirty="0" smtClean="0">
                <a:latin typeface="Times" pitchFamily="18" charset="0"/>
                <a:sym typeface="Symbol"/>
              </a:rPr>
              <a:t>&gt; ½ | </a:t>
            </a:r>
            <a:r>
              <a:rPr lang="en-US" sz="3000" i="1" dirty="0" smtClean="0">
                <a:latin typeface="Times" pitchFamily="18" charset="0"/>
                <a:sym typeface="Symbol"/>
              </a:rPr>
              <a:t>Boy </a:t>
            </a:r>
            <a:r>
              <a:rPr lang="en-US" sz="3000" dirty="0" smtClean="0">
                <a:latin typeface="Times" pitchFamily="18" charset="0"/>
                <a:sym typeface="Symbol"/>
              </a:rPr>
              <a:t>|</a:t>
            </a:r>
          </a:p>
          <a:p>
            <a:pPr>
              <a:buNone/>
            </a:pPr>
            <a:endParaRPr lang="en-US" sz="1900" i="1" dirty="0" smtClean="0">
              <a:latin typeface="Times" pitchFamily="18" charset="0"/>
              <a:sym typeface="Symbol"/>
            </a:endParaRPr>
          </a:p>
          <a:p>
            <a:pPr>
              <a:buNone/>
            </a:pPr>
            <a:endParaRPr lang="en-US" sz="2400" i="1" dirty="0" smtClean="0">
              <a:latin typeface="Times" pitchFamily="18" charset="0"/>
              <a:sym typeface="Symbol"/>
            </a:endParaRPr>
          </a:p>
          <a:p>
            <a:pPr>
              <a:buNone/>
            </a:pPr>
            <a:r>
              <a:rPr lang="en-US" sz="2400" dirty="0" smtClean="0">
                <a:latin typeface="Times" pitchFamily="18" charset="0"/>
                <a:sym typeface="Symbol"/>
              </a:rPr>
              <a:t>                                                                        </a:t>
            </a:r>
            <a:endParaRPr lang="en-US" sz="1700" i="1" dirty="0" smtClean="0">
              <a:latin typeface="Times" pitchFamily="18" charset="0"/>
              <a:sym typeface="Symbol"/>
            </a:endParaRPr>
          </a:p>
          <a:p>
            <a:pPr>
              <a:buNone/>
            </a:pPr>
            <a:r>
              <a:rPr lang="en-US" sz="3000" i="1" dirty="0" smtClean="0">
                <a:latin typeface="Times" pitchFamily="18" charset="0"/>
                <a:sym typeface="Symbol"/>
              </a:rPr>
              <a:t>                                         Boy</a:t>
            </a:r>
          </a:p>
          <a:p>
            <a:pPr>
              <a:buNone/>
            </a:pPr>
            <a:r>
              <a:rPr lang="en-US" sz="3000" i="1" dirty="0" smtClean="0">
                <a:latin typeface="Times" pitchFamily="18" charset="0"/>
                <a:sym typeface="Symbol"/>
              </a:rPr>
              <a:t>                                                       Danced</a:t>
            </a:r>
            <a:endParaRPr lang="en-US" sz="3000" b="1" i="1" dirty="0" smtClean="0">
              <a:latin typeface="Times" pitchFamily="18" charset="0"/>
            </a:endParaRPr>
          </a:p>
        </p:txBody>
      </p:sp>
      <p:cxnSp>
        <p:nvCxnSpPr>
          <p:cNvPr id="11" name="Straight Arrow Connector 10"/>
          <p:cNvCxnSpPr/>
          <p:nvPr/>
        </p:nvCxnSpPr>
        <p:spPr>
          <a:xfrm flipV="1">
            <a:off x="4724400" y="4572000"/>
            <a:ext cx="838200" cy="685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6248400" y="5029200"/>
            <a:ext cx="838200" cy="685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5029200" y="3886200"/>
            <a:ext cx="1828800" cy="1371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6096000" y="3886200"/>
            <a:ext cx="1828800" cy="1371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1"/>
          <p:cNvSpPr>
            <a:spLocks noChangeArrowheads="1"/>
          </p:cNvSpPr>
          <p:nvPr/>
        </p:nvSpPr>
        <p:spPr bwMode="auto">
          <a:xfrm>
            <a:off x="6141720" y="4195613"/>
            <a:ext cx="8382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US" sz="2000" dirty="0" smtClean="0">
                <a:latin typeface="Times" pitchFamily="18" charset="0"/>
                <a:sym typeface="Webdings"/>
              </a:rPr>
              <a:t></a:t>
            </a:r>
          </a:p>
          <a:p>
            <a:pPr fontAlgn="base">
              <a:spcBef>
                <a:spcPct val="0"/>
              </a:spcBef>
              <a:spcAft>
                <a:spcPct val="0"/>
              </a:spcAft>
            </a:pPr>
            <a:r>
              <a:rPr lang="en-US" sz="2000" dirty="0">
                <a:latin typeface="Times" pitchFamily="18" charset="0"/>
                <a:sym typeface="Webdings"/>
              </a:rPr>
              <a:t> </a:t>
            </a:r>
            <a:r>
              <a:rPr lang="en-US" sz="2000" dirty="0" smtClean="0">
                <a:latin typeface="Times" pitchFamily="18" charset="0"/>
                <a:sym typeface="Webdings"/>
              </a:rPr>
              <a:t> </a:t>
            </a:r>
            <a:endParaRPr lang="en-US" sz="2000" dirty="0">
              <a:latin typeface="Calibri" pitchFamily="34" charset="0"/>
              <a:ea typeface="Calibri" pitchFamily="34" charset="0"/>
              <a:cs typeface="Arial" pitchFamily="34" charset="0"/>
              <a:sym typeface="Webdings" pitchFamily="18" charset="2"/>
            </a:endParaRPr>
          </a:p>
        </p:txBody>
      </p:sp>
      <p:sp>
        <p:nvSpPr>
          <p:cNvPr id="10" name="Rectangle 1"/>
          <p:cNvSpPr>
            <a:spLocks noChangeArrowheads="1"/>
          </p:cNvSpPr>
          <p:nvPr/>
        </p:nvSpPr>
        <p:spPr bwMode="auto">
          <a:xfrm>
            <a:off x="5539740" y="4191000"/>
            <a:ext cx="8382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US" sz="2000" dirty="0" smtClean="0">
                <a:solidFill>
                  <a:schemeClr val="tx1">
                    <a:lumMod val="50000"/>
                    <a:lumOff val="50000"/>
                  </a:schemeClr>
                </a:solidFill>
                <a:latin typeface="Times" pitchFamily="18" charset="0"/>
                <a:sym typeface="Webdings"/>
              </a:rPr>
              <a:t></a:t>
            </a:r>
          </a:p>
          <a:p>
            <a:pPr fontAlgn="base">
              <a:spcBef>
                <a:spcPct val="0"/>
              </a:spcBef>
              <a:spcAft>
                <a:spcPct val="0"/>
              </a:spcAft>
            </a:pPr>
            <a:r>
              <a:rPr lang="en-US" sz="2000" dirty="0">
                <a:solidFill>
                  <a:schemeClr val="tx1">
                    <a:lumMod val="50000"/>
                    <a:lumOff val="50000"/>
                  </a:schemeClr>
                </a:solidFill>
                <a:latin typeface="Times" pitchFamily="18" charset="0"/>
                <a:sym typeface="Webdings"/>
              </a:rPr>
              <a:t> </a:t>
            </a:r>
            <a:r>
              <a:rPr lang="en-US" sz="2000" dirty="0" smtClean="0">
                <a:solidFill>
                  <a:schemeClr val="tx1">
                    <a:lumMod val="50000"/>
                    <a:lumOff val="50000"/>
                  </a:schemeClr>
                </a:solidFill>
                <a:latin typeface="Times" pitchFamily="18" charset="0"/>
                <a:sym typeface="Webdings"/>
              </a:rPr>
              <a:t>  </a:t>
            </a:r>
          </a:p>
          <a:p>
            <a:pPr fontAlgn="base">
              <a:spcBef>
                <a:spcPct val="0"/>
              </a:spcBef>
              <a:spcAft>
                <a:spcPct val="0"/>
              </a:spcAft>
            </a:pPr>
            <a:r>
              <a:rPr lang="en-US" sz="2000" dirty="0">
                <a:latin typeface="Times" pitchFamily="18" charset="0"/>
                <a:sym typeface="Webdings"/>
              </a:rPr>
              <a:t> </a:t>
            </a:r>
            <a:r>
              <a:rPr lang="en-US" sz="2000" dirty="0" smtClean="0">
                <a:latin typeface="Times" pitchFamily="18" charset="0"/>
                <a:sym typeface="Webdings"/>
              </a:rPr>
              <a:t> </a:t>
            </a:r>
            <a:endParaRPr lang="en-US" sz="2000" dirty="0">
              <a:latin typeface="Calibri" pitchFamily="34" charset="0"/>
              <a:ea typeface="Calibri" pitchFamily="34" charset="0"/>
              <a:cs typeface="Arial" pitchFamily="34" charset="0"/>
              <a:sym typeface="Webdings" pitchFamily="18" charset="2"/>
            </a:endParaRPr>
          </a:p>
        </p:txBody>
      </p:sp>
    </p:spTree>
    <p:extLst>
      <p:ext uri="{BB962C8B-B14F-4D97-AF65-F5344CB8AC3E}">
        <p14:creationId xmlns:p14="http://schemas.microsoft.com/office/powerpoint/2010/main" val="319177787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Determiners</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01000" cy="4800600"/>
          </a:xfrm>
          <a:solidFill>
            <a:schemeClr val="bg1"/>
          </a:solidFill>
        </p:spPr>
        <p:txBody>
          <a:bodyPr>
            <a:normAutofit/>
          </a:bodyPr>
          <a:lstStyle/>
          <a:p>
            <a:pPr indent="-111125">
              <a:buNone/>
            </a:pPr>
            <a:r>
              <a:rPr lang="en-US" sz="2800" b="1" i="1" dirty="0" smtClean="0">
                <a:latin typeface="Times" pitchFamily="18" charset="0"/>
              </a:rPr>
              <a:t>More than half </a:t>
            </a:r>
            <a:r>
              <a:rPr lang="en-US" sz="2800" b="1" dirty="0" smtClean="0">
                <a:latin typeface="Times" pitchFamily="18" charset="0"/>
              </a:rPr>
              <a:t>of the boys danced</a:t>
            </a:r>
          </a:p>
          <a:p>
            <a:pPr>
              <a:buNone/>
            </a:pPr>
            <a:endParaRPr lang="en-US" sz="2400" b="1" dirty="0" smtClean="0">
              <a:latin typeface="Times" pitchFamily="18" charset="0"/>
            </a:endParaRPr>
          </a:p>
          <a:p>
            <a:pPr>
              <a:buNone/>
            </a:pPr>
            <a:r>
              <a:rPr lang="en-US" sz="2800" i="1" dirty="0" smtClean="0">
                <a:latin typeface="Times" pitchFamily="18" charset="0"/>
                <a:sym typeface="Symbol"/>
              </a:rPr>
              <a:t>Can there be boys who are not dancers?  </a:t>
            </a:r>
            <a:endParaRPr lang="en-US" sz="2800" b="1" dirty="0" smtClean="0">
              <a:latin typeface="Times" pitchFamily="18" charset="0"/>
              <a:sym typeface="Symbol"/>
            </a:endParaRPr>
          </a:p>
          <a:p>
            <a:pPr>
              <a:buNone/>
            </a:pPr>
            <a:r>
              <a:rPr lang="en-US" sz="2800" i="1" dirty="0" smtClean="0">
                <a:latin typeface="Times" pitchFamily="18" charset="0"/>
                <a:sym typeface="Symbol"/>
              </a:rPr>
              <a:t>Can there be dancers who are not boys?  </a:t>
            </a:r>
          </a:p>
          <a:p>
            <a:pPr>
              <a:buNone/>
            </a:pPr>
            <a:endParaRPr lang="en-US" sz="2800" i="1" dirty="0" smtClean="0">
              <a:latin typeface="Times" pitchFamily="18" charset="0"/>
              <a:sym typeface="Symbol"/>
            </a:endParaRPr>
          </a:p>
          <a:p>
            <a:pPr>
              <a:buNone/>
            </a:pPr>
            <a:endParaRPr lang="en-US" sz="2200" i="1" dirty="0" smtClean="0">
              <a:latin typeface="Times" pitchFamily="18" charset="0"/>
              <a:sym typeface="Symbol"/>
            </a:endParaRPr>
          </a:p>
          <a:p>
            <a:pPr>
              <a:buNone/>
            </a:pPr>
            <a:r>
              <a:rPr lang="en-US" sz="2200" dirty="0" smtClean="0">
                <a:latin typeface="Times" pitchFamily="18" charset="0"/>
                <a:sym typeface="Symbol"/>
              </a:rPr>
              <a:t>                                   </a:t>
            </a:r>
          </a:p>
          <a:p>
            <a:pPr>
              <a:buNone/>
            </a:pPr>
            <a:r>
              <a:rPr lang="en-US" sz="2200" dirty="0" smtClean="0">
                <a:latin typeface="Times" pitchFamily="18" charset="0"/>
                <a:sym typeface="Symbol"/>
              </a:rPr>
              <a:t>                                     </a:t>
            </a:r>
            <a:endParaRPr lang="en-US" sz="2200" i="1" dirty="0" smtClean="0">
              <a:latin typeface="Times" pitchFamily="18" charset="0"/>
              <a:sym typeface="Symbol"/>
            </a:endParaRPr>
          </a:p>
          <a:p>
            <a:pPr>
              <a:buNone/>
            </a:pPr>
            <a:r>
              <a:rPr lang="en-US" sz="2800" i="1" dirty="0" smtClean="0">
                <a:latin typeface="Times" pitchFamily="18" charset="0"/>
                <a:sym typeface="Symbol"/>
              </a:rPr>
              <a:t>                                         Boy</a:t>
            </a:r>
          </a:p>
          <a:p>
            <a:pPr>
              <a:buNone/>
            </a:pPr>
            <a:r>
              <a:rPr lang="en-US" sz="2800" i="1" dirty="0" smtClean="0">
                <a:latin typeface="Times" pitchFamily="18" charset="0"/>
                <a:sym typeface="Symbol"/>
              </a:rPr>
              <a:t>                                                       Danced</a:t>
            </a:r>
            <a:endParaRPr lang="en-US" sz="2800" b="1" i="1" dirty="0" smtClean="0">
              <a:latin typeface="Times" pitchFamily="18" charset="0"/>
            </a:endParaRPr>
          </a:p>
        </p:txBody>
      </p:sp>
      <p:cxnSp>
        <p:nvCxnSpPr>
          <p:cNvPr id="11" name="Straight Arrow Connector 10"/>
          <p:cNvCxnSpPr/>
          <p:nvPr/>
        </p:nvCxnSpPr>
        <p:spPr>
          <a:xfrm flipV="1">
            <a:off x="4724400" y="4572000"/>
            <a:ext cx="838200" cy="685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6248400" y="5029200"/>
            <a:ext cx="838200" cy="685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5029200" y="3886200"/>
            <a:ext cx="1828800" cy="1371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6096000" y="3886200"/>
            <a:ext cx="1828800" cy="1371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
          <p:cNvSpPr>
            <a:spLocks noChangeArrowheads="1"/>
          </p:cNvSpPr>
          <p:nvPr/>
        </p:nvSpPr>
        <p:spPr bwMode="auto">
          <a:xfrm>
            <a:off x="6141720" y="4195613"/>
            <a:ext cx="8382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US" sz="2000" dirty="0" smtClean="0">
                <a:latin typeface="Times" pitchFamily="18" charset="0"/>
                <a:sym typeface="Webdings"/>
              </a:rPr>
              <a:t></a:t>
            </a:r>
          </a:p>
          <a:p>
            <a:pPr fontAlgn="base">
              <a:spcBef>
                <a:spcPct val="0"/>
              </a:spcBef>
              <a:spcAft>
                <a:spcPct val="0"/>
              </a:spcAft>
            </a:pPr>
            <a:r>
              <a:rPr lang="en-US" sz="2000" dirty="0">
                <a:latin typeface="Times" pitchFamily="18" charset="0"/>
                <a:sym typeface="Webdings"/>
              </a:rPr>
              <a:t> </a:t>
            </a:r>
            <a:r>
              <a:rPr lang="en-US" sz="2000" dirty="0" smtClean="0">
                <a:latin typeface="Times" pitchFamily="18" charset="0"/>
                <a:sym typeface="Webdings"/>
              </a:rPr>
              <a:t> </a:t>
            </a:r>
            <a:endParaRPr lang="en-US" sz="2000" dirty="0">
              <a:latin typeface="Calibri" pitchFamily="34" charset="0"/>
              <a:ea typeface="Calibri" pitchFamily="34" charset="0"/>
              <a:cs typeface="Arial" pitchFamily="34" charset="0"/>
              <a:sym typeface="Webdings" pitchFamily="18" charset="2"/>
            </a:endParaRPr>
          </a:p>
        </p:txBody>
      </p:sp>
      <p:sp>
        <p:nvSpPr>
          <p:cNvPr id="16" name="Rectangle 1"/>
          <p:cNvSpPr>
            <a:spLocks noChangeArrowheads="1"/>
          </p:cNvSpPr>
          <p:nvPr/>
        </p:nvSpPr>
        <p:spPr bwMode="auto">
          <a:xfrm>
            <a:off x="5539740" y="4191000"/>
            <a:ext cx="8382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US" sz="2000" dirty="0" smtClean="0">
                <a:solidFill>
                  <a:schemeClr val="tx1">
                    <a:lumMod val="50000"/>
                    <a:lumOff val="50000"/>
                  </a:schemeClr>
                </a:solidFill>
                <a:latin typeface="Times" pitchFamily="18" charset="0"/>
                <a:sym typeface="Webdings"/>
              </a:rPr>
              <a:t></a:t>
            </a:r>
          </a:p>
          <a:p>
            <a:pPr fontAlgn="base">
              <a:spcBef>
                <a:spcPct val="0"/>
              </a:spcBef>
              <a:spcAft>
                <a:spcPct val="0"/>
              </a:spcAft>
            </a:pPr>
            <a:r>
              <a:rPr lang="en-US" sz="2000" dirty="0">
                <a:solidFill>
                  <a:schemeClr val="tx1">
                    <a:lumMod val="50000"/>
                    <a:lumOff val="50000"/>
                  </a:schemeClr>
                </a:solidFill>
                <a:latin typeface="Times" pitchFamily="18" charset="0"/>
                <a:sym typeface="Webdings"/>
              </a:rPr>
              <a:t> </a:t>
            </a:r>
            <a:r>
              <a:rPr lang="en-US" sz="2000" dirty="0" smtClean="0">
                <a:solidFill>
                  <a:schemeClr val="tx1">
                    <a:lumMod val="50000"/>
                    <a:lumOff val="50000"/>
                  </a:schemeClr>
                </a:solidFill>
                <a:latin typeface="Times" pitchFamily="18" charset="0"/>
                <a:sym typeface="Webdings"/>
              </a:rPr>
              <a:t>  </a:t>
            </a:r>
          </a:p>
          <a:p>
            <a:pPr fontAlgn="base">
              <a:spcBef>
                <a:spcPct val="0"/>
              </a:spcBef>
              <a:spcAft>
                <a:spcPct val="0"/>
              </a:spcAft>
            </a:pPr>
            <a:r>
              <a:rPr lang="en-US" sz="2000" dirty="0">
                <a:latin typeface="Times" pitchFamily="18" charset="0"/>
                <a:sym typeface="Webdings"/>
              </a:rPr>
              <a:t> </a:t>
            </a:r>
            <a:r>
              <a:rPr lang="en-US" sz="2000" dirty="0" smtClean="0">
                <a:latin typeface="Times" pitchFamily="18" charset="0"/>
                <a:sym typeface="Webdings"/>
              </a:rPr>
              <a:t> </a:t>
            </a:r>
            <a:endParaRPr lang="en-US" sz="2000" dirty="0">
              <a:latin typeface="Calibri" pitchFamily="34" charset="0"/>
              <a:ea typeface="Calibri" pitchFamily="34" charset="0"/>
              <a:cs typeface="Arial" pitchFamily="34" charset="0"/>
              <a:sym typeface="Webdings" pitchFamily="18" charset="2"/>
            </a:endParaRPr>
          </a:p>
        </p:txBody>
      </p:sp>
    </p:spTree>
    <p:extLst>
      <p:ext uri="{BB962C8B-B14F-4D97-AF65-F5344CB8AC3E}">
        <p14:creationId xmlns:p14="http://schemas.microsoft.com/office/powerpoint/2010/main" val="371412100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Determiners</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01000" cy="4800600"/>
          </a:xfrm>
          <a:solidFill>
            <a:schemeClr val="bg1"/>
          </a:solidFill>
        </p:spPr>
        <p:txBody>
          <a:bodyPr>
            <a:normAutofit/>
          </a:bodyPr>
          <a:lstStyle/>
          <a:p>
            <a:pPr indent="-111125">
              <a:buNone/>
            </a:pPr>
            <a:r>
              <a:rPr lang="en-US" sz="2800" b="1" i="1" dirty="0">
                <a:latin typeface="Times" pitchFamily="18" charset="0"/>
              </a:rPr>
              <a:t>More than half </a:t>
            </a:r>
            <a:r>
              <a:rPr lang="en-US" sz="2800" b="1" dirty="0">
                <a:latin typeface="Times" pitchFamily="18" charset="0"/>
              </a:rPr>
              <a:t>of the boys </a:t>
            </a:r>
            <a:r>
              <a:rPr lang="en-US" sz="2800" b="1" dirty="0" smtClean="0">
                <a:latin typeface="Times" pitchFamily="18" charset="0"/>
              </a:rPr>
              <a:t>danced</a:t>
            </a:r>
          </a:p>
          <a:p>
            <a:pPr>
              <a:buNone/>
            </a:pPr>
            <a:endParaRPr lang="en-US" sz="2400" b="1" dirty="0" smtClean="0">
              <a:latin typeface="Times" pitchFamily="18" charset="0"/>
            </a:endParaRPr>
          </a:p>
          <a:p>
            <a:pPr>
              <a:buNone/>
            </a:pPr>
            <a:r>
              <a:rPr lang="en-US" sz="2800" i="1" dirty="0" smtClean="0">
                <a:latin typeface="Times" pitchFamily="18" charset="0"/>
                <a:sym typeface="Symbol"/>
              </a:rPr>
              <a:t>Can there be boys who are not dancers?  </a:t>
            </a:r>
            <a:r>
              <a:rPr lang="en-US" sz="2800" b="1" dirty="0" smtClean="0">
                <a:latin typeface="Times" pitchFamily="18" charset="0"/>
                <a:sym typeface="Symbol"/>
              </a:rPr>
              <a:t>Yes </a:t>
            </a:r>
          </a:p>
          <a:p>
            <a:pPr>
              <a:buNone/>
            </a:pPr>
            <a:r>
              <a:rPr lang="en-US" sz="2800" i="1" dirty="0" smtClean="0">
                <a:latin typeface="Times" pitchFamily="18" charset="0"/>
                <a:sym typeface="Symbol"/>
              </a:rPr>
              <a:t>Can there be dancers who are not boys?  </a:t>
            </a:r>
            <a:r>
              <a:rPr lang="en-US" sz="2800" b="1" dirty="0" smtClean="0">
                <a:latin typeface="Times" pitchFamily="18" charset="0"/>
                <a:sym typeface="Symbol"/>
              </a:rPr>
              <a:t>Yes.</a:t>
            </a:r>
            <a:endParaRPr lang="en-US" sz="2800" i="1" dirty="0" smtClean="0">
              <a:latin typeface="Times" pitchFamily="18" charset="0"/>
              <a:sym typeface="Symbol"/>
            </a:endParaRPr>
          </a:p>
          <a:p>
            <a:pPr>
              <a:buNone/>
            </a:pPr>
            <a:endParaRPr lang="en-US" sz="2800" i="1" dirty="0" smtClean="0">
              <a:latin typeface="Times" pitchFamily="18" charset="0"/>
              <a:sym typeface="Symbol"/>
            </a:endParaRPr>
          </a:p>
          <a:p>
            <a:pPr>
              <a:buNone/>
            </a:pPr>
            <a:endParaRPr lang="en-US" sz="2200" i="1" dirty="0" smtClean="0">
              <a:latin typeface="Times" pitchFamily="18" charset="0"/>
              <a:sym typeface="Symbol"/>
            </a:endParaRPr>
          </a:p>
          <a:p>
            <a:pPr>
              <a:buNone/>
            </a:pPr>
            <a:r>
              <a:rPr lang="en-US" sz="2200" dirty="0" smtClean="0">
                <a:latin typeface="Times" pitchFamily="18" charset="0"/>
                <a:sym typeface="Symbol"/>
              </a:rPr>
              <a:t>                                   </a:t>
            </a:r>
          </a:p>
          <a:p>
            <a:pPr>
              <a:buNone/>
            </a:pPr>
            <a:r>
              <a:rPr lang="en-US" sz="2200" dirty="0" smtClean="0">
                <a:latin typeface="Times" pitchFamily="18" charset="0"/>
                <a:sym typeface="Symbol"/>
              </a:rPr>
              <a:t>                                     </a:t>
            </a:r>
            <a:endParaRPr lang="en-US" sz="2200" i="1" dirty="0" smtClean="0">
              <a:latin typeface="Times" pitchFamily="18" charset="0"/>
              <a:sym typeface="Symbol"/>
            </a:endParaRPr>
          </a:p>
          <a:p>
            <a:pPr>
              <a:buNone/>
            </a:pPr>
            <a:r>
              <a:rPr lang="en-US" sz="2800" i="1" dirty="0" smtClean="0">
                <a:latin typeface="Times" pitchFamily="18" charset="0"/>
                <a:sym typeface="Symbol"/>
              </a:rPr>
              <a:t>                                         Boy</a:t>
            </a:r>
          </a:p>
          <a:p>
            <a:pPr>
              <a:buNone/>
            </a:pPr>
            <a:r>
              <a:rPr lang="en-US" sz="2800" i="1" dirty="0" smtClean="0">
                <a:latin typeface="Times" pitchFamily="18" charset="0"/>
                <a:sym typeface="Symbol"/>
              </a:rPr>
              <a:t>                                                       Danced</a:t>
            </a:r>
            <a:endParaRPr lang="en-US" sz="2800" b="1" i="1" dirty="0" smtClean="0">
              <a:latin typeface="Times" pitchFamily="18" charset="0"/>
            </a:endParaRPr>
          </a:p>
        </p:txBody>
      </p:sp>
      <p:cxnSp>
        <p:nvCxnSpPr>
          <p:cNvPr id="11" name="Straight Arrow Connector 10"/>
          <p:cNvCxnSpPr/>
          <p:nvPr/>
        </p:nvCxnSpPr>
        <p:spPr>
          <a:xfrm flipV="1">
            <a:off x="4724400" y="4572000"/>
            <a:ext cx="838200" cy="685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6248400" y="5029200"/>
            <a:ext cx="838200" cy="685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5029200" y="3886200"/>
            <a:ext cx="1828800" cy="1371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6096000" y="3886200"/>
            <a:ext cx="1828800" cy="1371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
          <p:cNvSpPr>
            <a:spLocks noChangeArrowheads="1"/>
          </p:cNvSpPr>
          <p:nvPr/>
        </p:nvSpPr>
        <p:spPr bwMode="auto">
          <a:xfrm>
            <a:off x="6934200" y="4191000"/>
            <a:ext cx="6858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3200" dirty="0" smtClean="0">
                <a:solidFill>
                  <a:schemeClr val="tx1">
                    <a:lumMod val="50000"/>
                    <a:lumOff val="50000"/>
                  </a:schemeClr>
                </a:solidFill>
                <a:latin typeface="Times" pitchFamily="18" charset="0"/>
                <a:sym typeface="Webdings"/>
              </a:rPr>
              <a:t></a:t>
            </a:r>
            <a:endParaRPr lang="en-US" sz="3200" dirty="0" smtClean="0">
              <a:solidFill>
                <a:schemeClr val="tx1">
                  <a:lumMod val="50000"/>
                  <a:lumOff val="50000"/>
                </a:schemeClr>
              </a:solidFill>
              <a:latin typeface="Calibri" pitchFamily="34" charset="0"/>
              <a:ea typeface="Calibri" pitchFamily="34" charset="0"/>
              <a:cs typeface="Arial" pitchFamily="34" charset="0"/>
              <a:sym typeface="Webdings" pitchFamily="18" charset="2"/>
            </a:endParaRPr>
          </a:p>
        </p:txBody>
      </p:sp>
      <p:sp>
        <p:nvSpPr>
          <p:cNvPr id="14" name="Rectangle 1"/>
          <p:cNvSpPr>
            <a:spLocks noChangeArrowheads="1"/>
          </p:cNvSpPr>
          <p:nvPr/>
        </p:nvSpPr>
        <p:spPr bwMode="auto">
          <a:xfrm>
            <a:off x="6141720" y="4195613"/>
            <a:ext cx="8382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US" sz="2000" dirty="0" smtClean="0">
                <a:latin typeface="Times" pitchFamily="18" charset="0"/>
                <a:sym typeface="Webdings"/>
              </a:rPr>
              <a:t></a:t>
            </a:r>
          </a:p>
          <a:p>
            <a:pPr fontAlgn="base">
              <a:spcBef>
                <a:spcPct val="0"/>
              </a:spcBef>
              <a:spcAft>
                <a:spcPct val="0"/>
              </a:spcAft>
            </a:pPr>
            <a:r>
              <a:rPr lang="en-US" sz="2000" dirty="0">
                <a:latin typeface="Times" pitchFamily="18" charset="0"/>
                <a:sym typeface="Webdings"/>
              </a:rPr>
              <a:t> </a:t>
            </a:r>
            <a:r>
              <a:rPr lang="en-US" sz="2000" dirty="0" smtClean="0">
                <a:latin typeface="Times" pitchFamily="18" charset="0"/>
                <a:sym typeface="Webdings"/>
              </a:rPr>
              <a:t> </a:t>
            </a:r>
            <a:endParaRPr lang="en-US" sz="2000" dirty="0">
              <a:latin typeface="Calibri" pitchFamily="34" charset="0"/>
              <a:ea typeface="Calibri" pitchFamily="34" charset="0"/>
              <a:cs typeface="Arial" pitchFamily="34" charset="0"/>
              <a:sym typeface="Webdings" pitchFamily="18" charset="2"/>
            </a:endParaRPr>
          </a:p>
        </p:txBody>
      </p:sp>
      <p:sp>
        <p:nvSpPr>
          <p:cNvPr id="15" name="Rectangle 1"/>
          <p:cNvSpPr>
            <a:spLocks noChangeArrowheads="1"/>
          </p:cNvSpPr>
          <p:nvPr/>
        </p:nvSpPr>
        <p:spPr bwMode="auto">
          <a:xfrm>
            <a:off x="5539740" y="4191000"/>
            <a:ext cx="8382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US" sz="2000" dirty="0" smtClean="0">
                <a:solidFill>
                  <a:schemeClr val="tx1">
                    <a:lumMod val="50000"/>
                    <a:lumOff val="50000"/>
                  </a:schemeClr>
                </a:solidFill>
                <a:latin typeface="Times" pitchFamily="18" charset="0"/>
                <a:sym typeface="Webdings"/>
              </a:rPr>
              <a:t></a:t>
            </a:r>
          </a:p>
          <a:p>
            <a:pPr fontAlgn="base">
              <a:spcBef>
                <a:spcPct val="0"/>
              </a:spcBef>
              <a:spcAft>
                <a:spcPct val="0"/>
              </a:spcAft>
            </a:pPr>
            <a:r>
              <a:rPr lang="en-US" sz="2000" dirty="0">
                <a:solidFill>
                  <a:schemeClr val="tx1">
                    <a:lumMod val="50000"/>
                    <a:lumOff val="50000"/>
                  </a:schemeClr>
                </a:solidFill>
                <a:latin typeface="Times" pitchFamily="18" charset="0"/>
                <a:sym typeface="Webdings"/>
              </a:rPr>
              <a:t> </a:t>
            </a:r>
            <a:r>
              <a:rPr lang="en-US" sz="2000" dirty="0" smtClean="0">
                <a:solidFill>
                  <a:schemeClr val="tx1">
                    <a:lumMod val="50000"/>
                    <a:lumOff val="50000"/>
                  </a:schemeClr>
                </a:solidFill>
                <a:latin typeface="Times" pitchFamily="18" charset="0"/>
                <a:sym typeface="Webdings"/>
              </a:rPr>
              <a:t>  </a:t>
            </a:r>
          </a:p>
          <a:p>
            <a:pPr fontAlgn="base">
              <a:spcBef>
                <a:spcPct val="0"/>
              </a:spcBef>
              <a:spcAft>
                <a:spcPct val="0"/>
              </a:spcAft>
            </a:pPr>
            <a:r>
              <a:rPr lang="en-US" sz="2000" dirty="0">
                <a:latin typeface="Times" pitchFamily="18" charset="0"/>
                <a:sym typeface="Webdings"/>
              </a:rPr>
              <a:t> </a:t>
            </a:r>
            <a:r>
              <a:rPr lang="en-US" sz="2000" dirty="0" smtClean="0">
                <a:latin typeface="Times" pitchFamily="18" charset="0"/>
                <a:sym typeface="Webdings"/>
              </a:rPr>
              <a:t> </a:t>
            </a:r>
            <a:endParaRPr lang="en-US" sz="2000" dirty="0">
              <a:latin typeface="Calibri" pitchFamily="34" charset="0"/>
              <a:ea typeface="Calibri" pitchFamily="34" charset="0"/>
              <a:cs typeface="Arial" pitchFamily="34" charset="0"/>
              <a:sym typeface="Webdings" pitchFamily="18" charset="2"/>
            </a:endParaRPr>
          </a:p>
        </p:txBody>
      </p:sp>
    </p:spTree>
    <p:extLst>
      <p:ext uri="{BB962C8B-B14F-4D97-AF65-F5344CB8AC3E}">
        <p14:creationId xmlns:p14="http://schemas.microsoft.com/office/powerpoint/2010/main" val="313935014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Determiners</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01000" cy="4800600"/>
          </a:xfrm>
          <a:solidFill>
            <a:schemeClr val="bg1"/>
          </a:solidFill>
        </p:spPr>
        <p:txBody>
          <a:bodyPr>
            <a:noAutofit/>
          </a:bodyPr>
          <a:lstStyle/>
          <a:p>
            <a:pPr indent="-111125">
              <a:buNone/>
            </a:pPr>
            <a:r>
              <a:rPr lang="en-US" sz="2800" b="1" i="1" dirty="0" smtClean="0">
                <a:latin typeface="Times" pitchFamily="18" charset="0"/>
              </a:rPr>
              <a:t>Every</a:t>
            </a:r>
            <a:r>
              <a:rPr lang="en-US" sz="2800" b="1" dirty="0" smtClean="0">
                <a:latin typeface="Times" pitchFamily="18" charset="0"/>
              </a:rPr>
              <a:t> boy danced</a:t>
            </a:r>
          </a:p>
          <a:p>
            <a:pPr>
              <a:buNone/>
            </a:pPr>
            <a:endParaRPr lang="en-US" sz="2800" b="1" dirty="0" smtClean="0">
              <a:latin typeface="Times" pitchFamily="18" charset="0"/>
            </a:endParaRPr>
          </a:p>
          <a:p>
            <a:pPr>
              <a:buNone/>
            </a:pPr>
            <a:r>
              <a:rPr lang="en-US" sz="2800" dirty="0" smtClean="0">
                <a:latin typeface="Times" pitchFamily="18" charset="0"/>
              </a:rPr>
              <a:t>The set of boys is a </a:t>
            </a:r>
            <a:r>
              <a:rPr lang="en-US" sz="2800" b="1" dirty="0" smtClean="0">
                <a:solidFill>
                  <a:srgbClr val="0000FF"/>
                </a:solidFill>
                <a:latin typeface="Times" pitchFamily="18" charset="0"/>
              </a:rPr>
              <a:t>subset</a:t>
            </a:r>
            <a:r>
              <a:rPr lang="en-US" sz="2800" b="1" dirty="0" smtClean="0">
                <a:latin typeface="Times" pitchFamily="18" charset="0"/>
              </a:rPr>
              <a:t> </a:t>
            </a:r>
            <a:r>
              <a:rPr lang="en-US" sz="2800" dirty="0" smtClean="0">
                <a:latin typeface="Times" pitchFamily="18" charset="0"/>
              </a:rPr>
              <a:t>of the set of dancers. </a:t>
            </a:r>
          </a:p>
          <a:p>
            <a:pPr>
              <a:buNone/>
            </a:pPr>
            <a:endParaRPr lang="en-US" sz="2400" i="1" dirty="0" smtClean="0">
              <a:latin typeface="Times" pitchFamily="18" charset="0"/>
            </a:endParaRPr>
          </a:p>
          <a:p>
            <a:pPr>
              <a:buNone/>
            </a:pPr>
            <a:r>
              <a:rPr lang="en-US" sz="2800" i="1" dirty="0" smtClean="0">
                <a:latin typeface="Times" pitchFamily="18" charset="0"/>
              </a:rPr>
              <a:t>Boy</a:t>
            </a:r>
            <a:r>
              <a:rPr lang="en-US" sz="2800" dirty="0" smtClean="0">
                <a:latin typeface="Times" pitchFamily="18" charset="0"/>
              </a:rPr>
              <a:t> </a:t>
            </a:r>
            <a:r>
              <a:rPr lang="en-US" sz="2800" dirty="0" smtClean="0">
                <a:latin typeface="Times" pitchFamily="18" charset="0"/>
                <a:sym typeface="Symbol"/>
              </a:rPr>
              <a:t> </a:t>
            </a:r>
            <a:r>
              <a:rPr lang="en-US" sz="2800" i="1" dirty="0" smtClean="0">
                <a:latin typeface="Times" pitchFamily="18" charset="0"/>
                <a:sym typeface="Symbol"/>
              </a:rPr>
              <a:t>Danced</a:t>
            </a:r>
          </a:p>
          <a:p>
            <a:pPr>
              <a:buNone/>
            </a:pPr>
            <a:r>
              <a:rPr lang="en-US" sz="2800" dirty="0" smtClean="0">
                <a:latin typeface="Times" pitchFamily="18" charset="0"/>
                <a:sym typeface="Symbol"/>
              </a:rPr>
              <a:t>                          </a:t>
            </a:r>
          </a:p>
          <a:p>
            <a:pPr>
              <a:buNone/>
            </a:pPr>
            <a:r>
              <a:rPr lang="en-US" sz="2800" dirty="0" smtClean="0">
                <a:latin typeface="Times" pitchFamily="18" charset="0"/>
                <a:sym typeface="Symbol"/>
              </a:rPr>
              <a:t>                                              </a:t>
            </a:r>
            <a:endParaRPr lang="en-US" sz="2800" i="1" dirty="0" smtClean="0">
              <a:latin typeface="Times" pitchFamily="18" charset="0"/>
              <a:sym typeface="Symbol"/>
            </a:endParaRPr>
          </a:p>
          <a:p>
            <a:pPr>
              <a:buNone/>
            </a:pPr>
            <a:r>
              <a:rPr lang="en-US" sz="2800" i="1" dirty="0" smtClean="0">
                <a:latin typeface="Times" pitchFamily="18" charset="0"/>
                <a:sym typeface="Symbol"/>
              </a:rPr>
              <a:t>                                         Boy</a:t>
            </a:r>
          </a:p>
          <a:p>
            <a:pPr>
              <a:buNone/>
            </a:pPr>
            <a:r>
              <a:rPr lang="en-US" sz="2800" i="1" dirty="0" smtClean="0">
                <a:latin typeface="Times" pitchFamily="18" charset="0"/>
                <a:sym typeface="Symbol"/>
              </a:rPr>
              <a:t>                                                       Danced</a:t>
            </a:r>
            <a:endParaRPr lang="en-US" sz="2800" b="1" i="1" dirty="0" smtClean="0">
              <a:latin typeface="Times" pitchFamily="18" charset="0"/>
            </a:endParaRPr>
          </a:p>
        </p:txBody>
      </p:sp>
      <p:sp>
        <p:nvSpPr>
          <p:cNvPr id="5" name="Oval 4"/>
          <p:cNvSpPr/>
          <p:nvPr/>
        </p:nvSpPr>
        <p:spPr>
          <a:xfrm>
            <a:off x="5334000" y="3657600"/>
            <a:ext cx="2514600" cy="1447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5410200" y="3962400"/>
            <a:ext cx="1752600" cy="838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p:nvPr/>
        </p:nvCxnSpPr>
        <p:spPr>
          <a:xfrm flipV="1">
            <a:off x="4800600" y="4343400"/>
            <a:ext cx="838200" cy="685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6172200" y="4800600"/>
            <a:ext cx="838200" cy="685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Rectangle 1"/>
          <p:cNvSpPr>
            <a:spLocks noChangeArrowheads="1"/>
          </p:cNvSpPr>
          <p:nvPr/>
        </p:nvSpPr>
        <p:spPr bwMode="auto">
          <a:xfrm>
            <a:off x="5638800" y="4016514"/>
            <a:ext cx="152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US" sz="2000" dirty="0" smtClean="0">
                <a:latin typeface="Times" pitchFamily="18" charset="0"/>
                <a:sym typeface="Webdings"/>
              </a:rPr>
              <a:t></a:t>
            </a:r>
            <a:endParaRPr lang="en-US" sz="2000" dirty="0" smtClean="0">
              <a:latin typeface="Calibri" pitchFamily="34" charset="0"/>
              <a:ea typeface="Calibri" pitchFamily="34" charset="0"/>
              <a:cs typeface="Arial" pitchFamily="34" charset="0"/>
              <a:sym typeface="Webdings" pitchFamily="18" charset="2"/>
            </a:endParaRPr>
          </a:p>
          <a:p>
            <a:pPr fontAlgn="base">
              <a:spcBef>
                <a:spcPct val="0"/>
              </a:spcBef>
              <a:spcAft>
                <a:spcPct val="0"/>
              </a:spcAft>
            </a:pPr>
            <a:r>
              <a:rPr lang="en-US" sz="2000" dirty="0" smtClean="0">
                <a:latin typeface="Times" pitchFamily="18" charset="0"/>
                <a:sym typeface="Webdings"/>
              </a:rPr>
              <a:t>  </a:t>
            </a:r>
            <a:endParaRPr lang="en-US" sz="2000" dirty="0" smtClean="0">
              <a:latin typeface="Calibri" pitchFamily="34" charset="0"/>
              <a:ea typeface="Calibri" pitchFamily="34" charset="0"/>
              <a:cs typeface="Arial" pitchFamily="34" charset="0"/>
              <a:sym typeface="Webdings" pitchFamily="18" charset="2"/>
            </a:endParaRPr>
          </a:p>
        </p:txBody>
      </p:sp>
    </p:spTree>
    <p:extLst>
      <p:ext uri="{BB962C8B-B14F-4D97-AF65-F5344CB8AC3E}">
        <p14:creationId xmlns:p14="http://schemas.microsoft.com/office/powerpoint/2010/main" val="194243451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Determiners</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01000" cy="4800600"/>
          </a:xfrm>
          <a:solidFill>
            <a:schemeClr val="bg1"/>
          </a:solidFill>
        </p:spPr>
        <p:txBody>
          <a:bodyPr>
            <a:normAutofit/>
          </a:bodyPr>
          <a:lstStyle/>
          <a:p>
            <a:pPr indent="-111125">
              <a:buNone/>
            </a:pPr>
            <a:r>
              <a:rPr lang="en-US" sz="2800" b="1" i="1" dirty="0" smtClean="0">
                <a:latin typeface="Times" pitchFamily="18" charset="0"/>
              </a:rPr>
              <a:t>Every</a:t>
            </a:r>
            <a:r>
              <a:rPr lang="en-US" sz="2800" b="1" dirty="0" smtClean="0">
                <a:latin typeface="Times" pitchFamily="18" charset="0"/>
              </a:rPr>
              <a:t> boy danced</a:t>
            </a:r>
          </a:p>
          <a:p>
            <a:pPr>
              <a:buNone/>
            </a:pPr>
            <a:endParaRPr lang="en-US" sz="2400" i="1" dirty="0" smtClean="0">
              <a:latin typeface="Times" pitchFamily="18" charset="0"/>
              <a:sym typeface="Symbol"/>
            </a:endParaRPr>
          </a:p>
          <a:p>
            <a:pPr>
              <a:buNone/>
            </a:pPr>
            <a:r>
              <a:rPr lang="en-US" sz="2800" i="1" dirty="0" smtClean="0">
                <a:latin typeface="Times" pitchFamily="18" charset="0"/>
                <a:sym typeface="Symbol"/>
              </a:rPr>
              <a:t>Can there be boys who are not dancers?</a:t>
            </a:r>
          </a:p>
          <a:p>
            <a:pPr>
              <a:buNone/>
            </a:pPr>
            <a:r>
              <a:rPr lang="en-US" sz="2800" i="1" dirty="0" smtClean="0">
                <a:latin typeface="Times" pitchFamily="18" charset="0"/>
                <a:sym typeface="Symbol"/>
              </a:rPr>
              <a:t>Can there be dancers who are not boys? </a:t>
            </a:r>
          </a:p>
          <a:p>
            <a:pPr>
              <a:buNone/>
            </a:pPr>
            <a:endParaRPr lang="en-US" sz="2000" i="1" dirty="0" smtClean="0">
              <a:latin typeface="Times" pitchFamily="18" charset="0"/>
              <a:sym typeface="Symbol"/>
            </a:endParaRPr>
          </a:p>
          <a:p>
            <a:pPr>
              <a:buNone/>
            </a:pPr>
            <a:endParaRPr lang="en-US" sz="1600" i="1" dirty="0" smtClean="0">
              <a:latin typeface="Times" pitchFamily="18" charset="0"/>
              <a:sym typeface="Symbol"/>
            </a:endParaRPr>
          </a:p>
          <a:p>
            <a:pPr>
              <a:buNone/>
            </a:pPr>
            <a:endParaRPr lang="en-US" sz="1600" i="1" dirty="0" smtClean="0">
              <a:latin typeface="Times" pitchFamily="18" charset="0"/>
              <a:sym typeface="Symbol"/>
            </a:endParaRPr>
          </a:p>
          <a:p>
            <a:pPr>
              <a:buNone/>
            </a:pPr>
            <a:endParaRPr lang="en-US" sz="1600" i="1" dirty="0" smtClean="0">
              <a:latin typeface="Times" pitchFamily="18" charset="0"/>
              <a:sym typeface="Symbol"/>
            </a:endParaRPr>
          </a:p>
          <a:p>
            <a:pPr>
              <a:buNone/>
            </a:pPr>
            <a:endParaRPr lang="en-US" sz="1600" i="1" dirty="0" smtClean="0">
              <a:latin typeface="Times" pitchFamily="18" charset="0"/>
              <a:sym typeface="Symbol"/>
            </a:endParaRPr>
          </a:p>
          <a:p>
            <a:pPr>
              <a:buNone/>
            </a:pPr>
            <a:r>
              <a:rPr lang="en-US" sz="2800" i="1" dirty="0" smtClean="0">
                <a:latin typeface="Times" pitchFamily="18" charset="0"/>
                <a:sym typeface="Symbol"/>
              </a:rPr>
              <a:t>                                         Boy</a:t>
            </a:r>
          </a:p>
          <a:p>
            <a:pPr>
              <a:buNone/>
            </a:pPr>
            <a:r>
              <a:rPr lang="en-US" sz="2800" i="1" dirty="0" smtClean="0">
                <a:latin typeface="Times" pitchFamily="18" charset="0"/>
                <a:sym typeface="Symbol"/>
              </a:rPr>
              <a:t>                                                       Danced</a:t>
            </a:r>
            <a:endParaRPr lang="en-US" sz="2800" b="1" i="1" dirty="0" smtClean="0">
              <a:latin typeface="Times" pitchFamily="18" charset="0"/>
            </a:endParaRPr>
          </a:p>
        </p:txBody>
      </p:sp>
      <p:sp>
        <p:nvSpPr>
          <p:cNvPr id="9" name="Oval 8"/>
          <p:cNvSpPr/>
          <p:nvPr/>
        </p:nvSpPr>
        <p:spPr>
          <a:xfrm>
            <a:off x="5334000" y="3657600"/>
            <a:ext cx="2514600" cy="1447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5410200" y="3962400"/>
            <a:ext cx="1752600" cy="838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flipV="1">
            <a:off x="4800600" y="4343400"/>
            <a:ext cx="838200" cy="685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6172200" y="4800600"/>
            <a:ext cx="838200" cy="685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Rectangle 1"/>
          <p:cNvSpPr>
            <a:spLocks noChangeArrowheads="1"/>
          </p:cNvSpPr>
          <p:nvPr/>
        </p:nvSpPr>
        <p:spPr bwMode="auto">
          <a:xfrm>
            <a:off x="5638800" y="4016514"/>
            <a:ext cx="152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US" sz="2000" dirty="0" smtClean="0">
                <a:latin typeface="Times" pitchFamily="18" charset="0"/>
                <a:sym typeface="Webdings"/>
              </a:rPr>
              <a:t></a:t>
            </a:r>
            <a:endParaRPr lang="en-US" sz="2000" dirty="0" smtClean="0">
              <a:latin typeface="Calibri" pitchFamily="34" charset="0"/>
              <a:ea typeface="Calibri" pitchFamily="34" charset="0"/>
              <a:cs typeface="Arial" pitchFamily="34" charset="0"/>
              <a:sym typeface="Webdings" pitchFamily="18" charset="2"/>
            </a:endParaRPr>
          </a:p>
          <a:p>
            <a:pPr fontAlgn="base">
              <a:spcBef>
                <a:spcPct val="0"/>
              </a:spcBef>
              <a:spcAft>
                <a:spcPct val="0"/>
              </a:spcAft>
            </a:pPr>
            <a:r>
              <a:rPr lang="en-US" sz="2000" dirty="0" smtClean="0">
                <a:latin typeface="Times" pitchFamily="18" charset="0"/>
                <a:sym typeface="Webdings"/>
              </a:rPr>
              <a:t>  </a:t>
            </a:r>
            <a:endParaRPr lang="en-US" sz="2000" dirty="0" smtClean="0">
              <a:latin typeface="Calibri" pitchFamily="34" charset="0"/>
              <a:ea typeface="Calibri" pitchFamily="34" charset="0"/>
              <a:cs typeface="Arial" pitchFamily="34" charset="0"/>
              <a:sym typeface="Webdings" pitchFamily="18" charset="2"/>
            </a:endParaRPr>
          </a:p>
        </p:txBody>
      </p:sp>
    </p:spTree>
    <p:extLst>
      <p:ext uri="{BB962C8B-B14F-4D97-AF65-F5344CB8AC3E}">
        <p14:creationId xmlns:p14="http://schemas.microsoft.com/office/powerpoint/2010/main" val="194243451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Determiners</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01000" cy="4800600"/>
          </a:xfrm>
          <a:solidFill>
            <a:schemeClr val="bg1"/>
          </a:solidFill>
        </p:spPr>
        <p:txBody>
          <a:bodyPr>
            <a:normAutofit/>
          </a:bodyPr>
          <a:lstStyle/>
          <a:p>
            <a:pPr indent="-111125">
              <a:buNone/>
            </a:pPr>
            <a:r>
              <a:rPr lang="en-US" sz="2800" b="1" i="1" dirty="0" smtClean="0">
                <a:latin typeface="Times" pitchFamily="18" charset="0"/>
              </a:rPr>
              <a:t>Every</a:t>
            </a:r>
            <a:r>
              <a:rPr lang="en-US" sz="2800" b="1" dirty="0" smtClean="0">
                <a:latin typeface="Times" pitchFamily="18" charset="0"/>
              </a:rPr>
              <a:t> boy danced</a:t>
            </a:r>
          </a:p>
          <a:p>
            <a:pPr>
              <a:buNone/>
            </a:pPr>
            <a:endParaRPr lang="en-US" sz="2400" i="1" dirty="0" smtClean="0">
              <a:latin typeface="Times" pitchFamily="18" charset="0"/>
              <a:sym typeface="Symbol"/>
            </a:endParaRPr>
          </a:p>
          <a:p>
            <a:pPr>
              <a:buNone/>
            </a:pPr>
            <a:r>
              <a:rPr lang="en-US" sz="2800" i="1" dirty="0" smtClean="0">
                <a:latin typeface="Times" pitchFamily="18" charset="0"/>
                <a:sym typeface="Symbol"/>
              </a:rPr>
              <a:t>Can there be boys who are not dancers? </a:t>
            </a:r>
            <a:r>
              <a:rPr lang="en-US" sz="2800" b="1" dirty="0" smtClean="0">
                <a:latin typeface="Times" pitchFamily="18" charset="0"/>
                <a:sym typeface="Symbol"/>
              </a:rPr>
              <a:t>No.</a:t>
            </a:r>
          </a:p>
          <a:p>
            <a:pPr>
              <a:buNone/>
            </a:pPr>
            <a:r>
              <a:rPr lang="en-US" sz="2800" i="1" dirty="0" smtClean="0">
                <a:latin typeface="Times" pitchFamily="18" charset="0"/>
                <a:sym typeface="Symbol"/>
              </a:rPr>
              <a:t>Can there be dancers who are not boys? </a:t>
            </a:r>
            <a:r>
              <a:rPr lang="en-US" sz="2800" b="1" dirty="0" smtClean="0">
                <a:latin typeface="Times" pitchFamily="18" charset="0"/>
                <a:sym typeface="Symbol"/>
              </a:rPr>
              <a:t>Yes.</a:t>
            </a:r>
            <a:endParaRPr lang="en-US" sz="2800" i="1" dirty="0" smtClean="0">
              <a:latin typeface="Times" pitchFamily="18" charset="0"/>
              <a:sym typeface="Symbol"/>
            </a:endParaRPr>
          </a:p>
          <a:p>
            <a:pPr>
              <a:buNone/>
            </a:pPr>
            <a:endParaRPr lang="en-US" sz="2000" i="1" dirty="0" smtClean="0">
              <a:latin typeface="Times" pitchFamily="18" charset="0"/>
              <a:sym typeface="Symbol"/>
            </a:endParaRPr>
          </a:p>
          <a:p>
            <a:pPr>
              <a:buNone/>
            </a:pPr>
            <a:endParaRPr lang="en-US" sz="1600" i="1" dirty="0" smtClean="0">
              <a:latin typeface="Times" pitchFamily="18" charset="0"/>
              <a:sym typeface="Symbol"/>
            </a:endParaRPr>
          </a:p>
          <a:p>
            <a:pPr>
              <a:buNone/>
            </a:pPr>
            <a:endParaRPr lang="en-US" sz="1600" i="1" dirty="0" smtClean="0">
              <a:latin typeface="Times" pitchFamily="18" charset="0"/>
              <a:sym typeface="Symbol"/>
            </a:endParaRPr>
          </a:p>
          <a:p>
            <a:pPr>
              <a:buNone/>
            </a:pPr>
            <a:endParaRPr lang="en-US" sz="1600" i="1" dirty="0" smtClean="0">
              <a:latin typeface="Times" pitchFamily="18" charset="0"/>
              <a:sym typeface="Symbol"/>
            </a:endParaRPr>
          </a:p>
          <a:p>
            <a:pPr>
              <a:buNone/>
            </a:pPr>
            <a:endParaRPr lang="en-US" sz="1600" i="1" dirty="0" smtClean="0">
              <a:latin typeface="Times" pitchFamily="18" charset="0"/>
              <a:sym typeface="Symbol"/>
            </a:endParaRPr>
          </a:p>
          <a:p>
            <a:pPr>
              <a:buNone/>
            </a:pPr>
            <a:r>
              <a:rPr lang="en-US" sz="2800" i="1" dirty="0" smtClean="0">
                <a:latin typeface="Times" pitchFamily="18" charset="0"/>
                <a:sym typeface="Symbol"/>
              </a:rPr>
              <a:t>                                         Boy</a:t>
            </a:r>
          </a:p>
          <a:p>
            <a:pPr>
              <a:buNone/>
            </a:pPr>
            <a:r>
              <a:rPr lang="en-US" sz="2800" i="1" dirty="0" smtClean="0">
                <a:latin typeface="Times" pitchFamily="18" charset="0"/>
                <a:sym typeface="Symbol"/>
              </a:rPr>
              <a:t>                                                       Danced</a:t>
            </a:r>
            <a:endParaRPr lang="en-US" sz="2800" b="1" i="1" dirty="0" smtClean="0">
              <a:latin typeface="Times" pitchFamily="18" charset="0"/>
            </a:endParaRPr>
          </a:p>
        </p:txBody>
      </p:sp>
      <p:sp>
        <p:nvSpPr>
          <p:cNvPr id="9" name="Oval 8"/>
          <p:cNvSpPr/>
          <p:nvPr/>
        </p:nvSpPr>
        <p:spPr>
          <a:xfrm>
            <a:off x="5334000" y="3657600"/>
            <a:ext cx="2514600" cy="1447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5410200" y="3962400"/>
            <a:ext cx="1752600" cy="838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flipV="1">
            <a:off x="4800600" y="4343400"/>
            <a:ext cx="838200" cy="685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6172200" y="4800600"/>
            <a:ext cx="838200" cy="685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Rectangle 1"/>
          <p:cNvSpPr>
            <a:spLocks noChangeArrowheads="1"/>
          </p:cNvSpPr>
          <p:nvPr/>
        </p:nvSpPr>
        <p:spPr bwMode="auto">
          <a:xfrm>
            <a:off x="5638800" y="4016514"/>
            <a:ext cx="152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US" sz="2000" dirty="0" smtClean="0">
                <a:latin typeface="Times" pitchFamily="18" charset="0"/>
                <a:sym typeface="Webdings"/>
              </a:rPr>
              <a:t></a:t>
            </a:r>
            <a:endParaRPr lang="en-US" sz="2000" dirty="0" smtClean="0">
              <a:latin typeface="Calibri" pitchFamily="34" charset="0"/>
              <a:ea typeface="Calibri" pitchFamily="34" charset="0"/>
              <a:cs typeface="Arial" pitchFamily="34" charset="0"/>
              <a:sym typeface="Webdings" pitchFamily="18" charset="2"/>
            </a:endParaRPr>
          </a:p>
          <a:p>
            <a:pPr fontAlgn="base">
              <a:spcBef>
                <a:spcPct val="0"/>
              </a:spcBef>
              <a:spcAft>
                <a:spcPct val="0"/>
              </a:spcAft>
            </a:pPr>
            <a:r>
              <a:rPr lang="en-US" sz="2000" dirty="0" smtClean="0">
                <a:latin typeface="Times" pitchFamily="18" charset="0"/>
                <a:sym typeface="Webdings"/>
              </a:rPr>
              <a:t>  </a:t>
            </a:r>
            <a:endParaRPr lang="en-US" sz="2000" dirty="0" smtClean="0">
              <a:latin typeface="Calibri" pitchFamily="34" charset="0"/>
              <a:ea typeface="Calibri" pitchFamily="34" charset="0"/>
              <a:cs typeface="Arial" pitchFamily="34" charset="0"/>
              <a:sym typeface="Webdings" pitchFamily="18" charset="2"/>
            </a:endParaRPr>
          </a:p>
        </p:txBody>
      </p:sp>
      <p:sp>
        <p:nvSpPr>
          <p:cNvPr id="12" name="Rectangle 1"/>
          <p:cNvSpPr>
            <a:spLocks noChangeArrowheads="1"/>
          </p:cNvSpPr>
          <p:nvPr/>
        </p:nvSpPr>
        <p:spPr bwMode="auto">
          <a:xfrm>
            <a:off x="7162800" y="4100154"/>
            <a:ext cx="6858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smtClean="0">
                <a:solidFill>
                  <a:schemeClr val="tx1">
                    <a:lumMod val="50000"/>
                    <a:lumOff val="50000"/>
                  </a:schemeClr>
                </a:solidFill>
                <a:latin typeface="Times" pitchFamily="18" charset="0"/>
                <a:sym typeface="Webdings"/>
              </a:rPr>
              <a:t></a:t>
            </a:r>
            <a:endParaRPr kumimoji="0" lang="en-US" sz="2400" b="0" i="0" u="none" strike="noStrike" cap="none" normalizeH="0" baseline="0" dirty="0" smtClean="0">
              <a:ln>
                <a:noFill/>
              </a:ln>
              <a:solidFill>
                <a:schemeClr val="tx1">
                  <a:lumMod val="50000"/>
                  <a:lumOff val="50000"/>
                </a:schemeClr>
              </a:solidFill>
              <a:effectLst/>
              <a:latin typeface="Calibri" pitchFamily="34" charset="0"/>
              <a:ea typeface="Calibri" pitchFamily="34" charset="0"/>
              <a:cs typeface="Arial" pitchFamily="34" charset="0"/>
              <a:sym typeface="Webdings" pitchFamily="18" charset="2"/>
            </a:endParaRPr>
          </a:p>
        </p:txBody>
      </p:sp>
    </p:spTree>
    <p:extLst>
      <p:ext uri="{BB962C8B-B14F-4D97-AF65-F5344CB8AC3E}">
        <p14:creationId xmlns:p14="http://schemas.microsoft.com/office/powerpoint/2010/main" val="194243451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Determiners summary</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153400" cy="4800600"/>
          </a:xfrm>
          <a:solidFill>
            <a:schemeClr val="bg1"/>
          </a:solidFill>
        </p:spPr>
        <p:txBody>
          <a:bodyPr>
            <a:normAutofit/>
          </a:bodyPr>
          <a:lstStyle/>
          <a:p>
            <a:pPr marL="0" indent="3175">
              <a:buNone/>
            </a:pPr>
            <a:r>
              <a:rPr lang="en-US" sz="2800" dirty="0" smtClean="0">
                <a:latin typeface="Times" pitchFamily="18" charset="0"/>
              </a:rPr>
              <a:t>All the sentences we have seen have the structure:</a:t>
            </a:r>
          </a:p>
          <a:p>
            <a:pPr marL="228600" indent="3175">
              <a:buNone/>
            </a:pPr>
            <a:endParaRPr lang="en-US" sz="1400" b="1" dirty="0" smtClean="0">
              <a:latin typeface="Times" pitchFamily="18" charset="0"/>
            </a:endParaRPr>
          </a:p>
          <a:p>
            <a:pPr marL="228600" indent="3175">
              <a:buNone/>
            </a:pPr>
            <a:r>
              <a:rPr lang="en-US" sz="2800" b="1" i="1" dirty="0" err="1" smtClean="0">
                <a:latin typeface="Times" pitchFamily="18" charset="0"/>
              </a:rPr>
              <a:t>Det</a:t>
            </a:r>
            <a:r>
              <a:rPr lang="en-US" sz="2800" b="1" dirty="0" smtClean="0">
                <a:latin typeface="Times" pitchFamily="18" charset="0"/>
              </a:rPr>
              <a:t>(A)(B)</a:t>
            </a:r>
          </a:p>
          <a:p>
            <a:pPr indent="-111125">
              <a:buNone/>
            </a:pPr>
            <a:endParaRPr lang="en-US" sz="2800" b="1" i="1" dirty="0">
              <a:latin typeface="Times" pitchFamily="18" charset="0"/>
            </a:endParaRPr>
          </a:p>
          <a:p>
            <a:pPr marL="0" indent="3175">
              <a:buNone/>
            </a:pPr>
            <a:r>
              <a:rPr lang="en-US" sz="2800" b="1" i="1" dirty="0" smtClean="0">
                <a:latin typeface="Times" pitchFamily="18" charset="0"/>
              </a:rPr>
              <a:t>Some</a:t>
            </a:r>
            <a:r>
              <a:rPr lang="en-US" sz="2800" dirty="0" smtClean="0">
                <a:latin typeface="Times" pitchFamily="18" charset="0"/>
              </a:rPr>
              <a:t>(</a:t>
            </a:r>
            <a:r>
              <a:rPr lang="en-US" sz="2800" i="1" dirty="0" smtClean="0">
                <a:latin typeface="Times" pitchFamily="18" charset="0"/>
              </a:rPr>
              <a:t>Boy</a:t>
            </a:r>
            <a:r>
              <a:rPr lang="en-US" sz="2800" dirty="0" smtClean="0">
                <a:latin typeface="Times" pitchFamily="18" charset="0"/>
              </a:rPr>
              <a:t>)(</a:t>
            </a:r>
            <a:r>
              <a:rPr lang="en-US" sz="2800" i="1" dirty="0" smtClean="0">
                <a:latin typeface="Times" pitchFamily="18" charset="0"/>
              </a:rPr>
              <a:t>Danced</a:t>
            </a:r>
            <a:r>
              <a:rPr lang="en-US" sz="2800" dirty="0" smtClean="0">
                <a:latin typeface="Times" pitchFamily="18" charset="0"/>
              </a:rPr>
              <a:t>) 	</a:t>
            </a:r>
          </a:p>
          <a:p>
            <a:pPr marL="0" indent="3175">
              <a:buNone/>
            </a:pPr>
            <a:r>
              <a:rPr lang="en-US" sz="2800" b="1" i="1" dirty="0" smtClean="0">
                <a:latin typeface="Times" pitchFamily="18" charset="0"/>
              </a:rPr>
              <a:t>Three</a:t>
            </a:r>
            <a:r>
              <a:rPr lang="en-US" sz="2800" dirty="0" smtClean="0">
                <a:latin typeface="Times" pitchFamily="18" charset="0"/>
              </a:rPr>
              <a:t>(</a:t>
            </a:r>
            <a:r>
              <a:rPr lang="en-US" sz="2800" i="1" dirty="0" smtClean="0">
                <a:latin typeface="Times" pitchFamily="18" charset="0"/>
              </a:rPr>
              <a:t>Boy</a:t>
            </a:r>
            <a:r>
              <a:rPr lang="en-US" sz="2800" dirty="0" smtClean="0">
                <a:latin typeface="Times" pitchFamily="18" charset="0"/>
              </a:rPr>
              <a:t>)(</a:t>
            </a:r>
            <a:r>
              <a:rPr lang="en-US" sz="2800" i="1" dirty="0" smtClean="0">
                <a:latin typeface="Times" pitchFamily="18" charset="0"/>
              </a:rPr>
              <a:t>Danced</a:t>
            </a:r>
            <a:r>
              <a:rPr lang="en-US" sz="2800" dirty="0" smtClean="0">
                <a:latin typeface="Times" pitchFamily="18" charset="0"/>
              </a:rPr>
              <a:t>) 	</a:t>
            </a:r>
          </a:p>
          <a:p>
            <a:pPr marL="0" indent="3175">
              <a:buNone/>
            </a:pPr>
            <a:r>
              <a:rPr lang="en-US" sz="2400" b="1" i="1" dirty="0" smtClean="0">
                <a:latin typeface="Times" pitchFamily="18" charset="0"/>
              </a:rPr>
              <a:t>More than half</a:t>
            </a:r>
            <a:r>
              <a:rPr lang="en-US" sz="2400" dirty="0">
                <a:latin typeface="Times" pitchFamily="18" charset="0"/>
              </a:rPr>
              <a:t>(</a:t>
            </a:r>
            <a:r>
              <a:rPr lang="en-US" sz="2400" i="1" dirty="0">
                <a:latin typeface="Times" pitchFamily="18" charset="0"/>
              </a:rPr>
              <a:t>Boy</a:t>
            </a:r>
            <a:r>
              <a:rPr lang="en-US" sz="2400" dirty="0">
                <a:latin typeface="Times" pitchFamily="18" charset="0"/>
              </a:rPr>
              <a:t>)(</a:t>
            </a:r>
            <a:r>
              <a:rPr lang="en-US" sz="2400" i="1" dirty="0">
                <a:latin typeface="Times" pitchFamily="18" charset="0"/>
              </a:rPr>
              <a:t>Danced</a:t>
            </a:r>
            <a:r>
              <a:rPr lang="en-US" sz="2400" dirty="0" smtClean="0">
                <a:latin typeface="Times" pitchFamily="18" charset="0"/>
              </a:rPr>
              <a:t>)</a:t>
            </a:r>
            <a:r>
              <a:rPr lang="en-US" sz="2800" dirty="0" smtClean="0">
                <a:latin typeface="Times" pitchFamily="18" charset="0"/>
              </a:rPr>
              <a:t> </a:t>
            </a:r>
            <a:endParaRPr lang="en-US" sz="2400" b="1" i="1" dirty="0" smtClean="0">
              <a:latin typeface="Times" pitchFamily="18" charset="0"/>
            </a:endParaRPr>
          </a:p>
          <a:p>
            <a:pPr marL="0" indent="3175">
              <a:buNone/>
            </a:pPr>
            <a:r>
              <a:rPr lang="en-US" sz="2800" b="1" i="1" dirty="0" smtClean="0">
                <a:latin typeface="Times" pitchFamily="18" charset="0"/>
              </a:rPr>
              <a:t>No</a:t>
            </a:r>
            <a:r>
              <a:rPr lang="en-US" sz="2800" dirty="0">
                <a:latin typeface="Times" pitchFamily="18" charset="0"/>
              </a:rPr>
              <a:t>(</a:t>
            </a:r>
            <a:r>
              <a:rPr lang="en-US" sz="2800" i="1" dirty="0">
                <a:latin typeface="Times" pitchFamily="18" charset="0"/>
              </a:rPr>
              <a:t>Boy</a:t>
            </a:r>
            <a:r>
              <a:rPr lang="en-US" sz="2800" dirty="0">
                <a:latin typeface="Times" pitchFamily="18" charset="0"/>
              </a:rPr>
              <a:t>)(</a:t>
            </a:r>
            <a:r>
              <a:rPr lang="en-US" sz="2800" i="1" dirty="0">
                <a:latin typeface="Times" pitchFamily="18" charset="0"/>
              </a:rPr>
              <a:t>Danced</a:t>
            </a:r>
            <a:r>
              <a:rPr lang="en-US" sz="2800" dirty="0" smtClean="0">
                <a:latin typeface="Times" pitchFamily="18" charset="0"/>
              </a:rPr>
              <a:t>) </a:t>
            </a:r>
          </a:p>
          <a:p>
            <a:pPr marL="0" indent="3175">
              <a:buNone/>
            </a:pPr>
            <a:r>
              <a:rPr lang="en-US" sz="2800" b="1" i="1" dirty="0" smtClean="0">
                <a:latin typeface="Times" pitchFamily="18" charset="0"/>
              </a:rPr>
              <a:t>Every</a:t>
            </a:r>
            <a:r>
              <a:rPr lang="en-US" sz="2800" dirty="0" smtClean="0">
                <a:latin typeface="Times" pitchFamily="18" charset="0"/>
              </a:rPr>
              <a:t>(</a:t>
            </a:r>
            <a:r>
              <a:rPr lang="en-US" sz="2800" i="1" dirty="0" smtClean="0">
                <a:latin typeface="Times" pitchFamily="18" charset="0"/>
              </a:rPr>
              <a:t>Boy</a:t>
            </a:r>
            <a:r>
              <a:rPr lang="en-US" sz="2800" dirty="0" smtClean="0">
                <a:latin typeface="Times" pitchFamily="18" charset="0"/>
              </a:rPr>
              <a:t>)(</a:t>
            </a:r>
            <a:r>
              <a:rPr lang="en-US" sz="2800" i="1" dirty="0" smtClean="0">
                <a:latin typeface="Times" pitchFamily="18" charset="0"/>
              </a:rPr>
              <a:t>Danced</a:t>
            </a:r>
            <a:r>
              <a:rPr lang="en-US" sz="2800" dirty="0" smtClean="0">
                <a:latin typeface="Times" pitchFamily="18" charset="0"/>
              </a:rPr>
              <a:t>)	</a:t>
            </a:r>
            <a:endParaRPr lang="en-US" sz="2800" b="1" dirty="0" smtClean="0">
              <a:latin typeface="Times" pitchFamily="18" charset="0"/>
            </a:endParaRPr>
          </a:p>
        </p:txBody>
      </p:sp>
    </p:spTree>
    <p:extLst>
      <p:ext uri="{BB962C8B-B14F-4D97-AF65-F5344CB8AC3E}">
        <p14:creationId xmlns:p14="http://schemas.microsoft.com/office/powerpoint/2010/main" val="9665525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rgbClr val="0000FF"/>
                </a:solidFill>
                <a:latin typeface="Times New Roman" pitchFamily="18" charset="0"/>
                <a:ea typeface="Tahoma" pitchFamily="34" charset="0"/>
                <a:cs typeface="Times New Roman" pitchFamily="18" charset="0"/>
              </a:rPr>
              <a:t>What do sentences mean? </a:t>
            </a:r>
          </a:p>
        </p:txBody>
      </p:sp>
      <p:sp>
        <p:nvSpPr>
          <p:cNvPr id="3" name="Content Placeholder 2"/>
          <p:cNvSpPr>
            <a:spLocks noGrp="1"/>
          </p:cNvSpPr>
          <p:nvPr>
            <p:ph idx="1"/>
          </p:nvPr>
        </p:nvSpPr>
        <p:spPr>
          <a:xfrm>
            <a:off x="609600" y="1447800"/>
            <a:ext cx="8001000" cy="4953000"/>
          </a:xfrm>
        </p:spPr>
        <p:txBody>
          <a:bodyPr>
            <a:normAutofit/>
          </a:bodyPr>
          <a:lstStyle/>
          <a:p>
            <a:pPr marL="514350" indent="-514350">
              <a:buNone/>
            </a:pPr>
            <a:r>
              <a:rPr lang="en-US" sz="2400" dirty="0" smtClean="0">
                <a:latin typeface="Times New Roman" pitchFamily="18" charset="0"/>
                <a:cs typeface="Times New Roman" pitchFamily="18" charset="0"/>
              </a:rPr>
              <a:t>(1) </a:t>
            </a:r>
            <a:r>
              <a:rPr lang="en-US" sz="2700" b="1" dirty="0" smtClean="0">
                <a:latin typeface="Times New Roman" pitchFamily="18" charset="0"/>
                <a:cs typeface="Times New Roman" pitchFamily="18" charset="0"/>
              </a:rPr>
              <a:t>The capital of Canada is Ottawa</a:t>
            </a:r>
          </a:p>
          <a:p>
            <a:pPr marL="514350" indent="-514350">
              <a:buNone/>
            </a:pPr>
            <a:r>
              <a:rPr lang="en-US" sz="2400" dirty="0" smtClean="0">
                <a:latin typeface="Times New Roman" pitchFamily="18" charset="0"/>
                <a:cs typeface="Times New Roman" pitchFamily="18" charset="0"/>
              </a:rPr>
              <a:t>(2) </a:t>
            </a:r>
            <a:r>
              <a:rPr lang="en-US" sz="2700" b="1" dirty="0" smtClean="0">
                <a:latin typeface="Times New Roman" pitchFamily="18" charset="0"/>
                <a:cs typeface="Times New Roman" pitchFamily="18" charset="0"/>
              </a:rPr>
              <a:t>The capital of Canada is Montreal</a:t>
            </a:r>
          </a:p>
          <a:p>
            <a:pPr marL="857250" indent="0">
              <a:buNone/>
            </a:pPr>
            <a:endParaRPr lang="en-US" sz="1900" dirty="0">
              <a:latin typeface="Times New Roman" pitchFamily="18" charset="0"/>
              <a:cs typeface="Times New Roman" pitchFamily="18" charset="0"/>
            </a:endParaRPr>
          </a:p>
          <a:p>
            <a:pPr marL="0" indent="0">
              <a:buNone/>
            </a:pPr>
            <a:r>
              <a:rPr lang="en-US" sz="2600" dirty="0">
                <a:latin typeface="Times New Roman" pitchFamily="18" charset="0"/>
                <a:cs typeface="Times New Roman" pitchFamily="18" charset="0"/>
                <a:sym typeface="Wingdings" pitchFamily="2" charset="2"/>
              </a:rPr>
              <a:t>In the actual world: </a:t>
            </a:r>
          </a:p>
          <a:p>
            <a:pPr marL="285750" lvl="1"/>
            <a:r>
              <a:rPr lang="en-US" sz="2600" dirty="0">
                <a:latin typeface="Times New Roman" pitchFamily="18" charset="0"/>
                <a:cs typeface="Times New Roman" pitchFamily="18" charset="0"/>
              </a:rPr>
              <a:t>(1) is True</a:t>
            </a:r>
          </a:p>
          <a:p>
            <a:pPr marL="285750" lvl="1"/>
            <a:r>
              <a:rPr lang="en-US" sz="2600" dirty="0">
                <a:latin typeface="Times New Roman" pitchFamily="18" charset="0"/>
                <a:cs typeface="Times New Roman" pitchFamily="18" charset="0"/>
              </a:rPr>
              <a:t>(2) is False</a:t>
            </a:r>
          </a:p>
          <a:p>
            <a:pPr marL="857250" indent="0">
              <a:buNone/>
            </a:pPr>
            <a:endParaRPr lang="en-US" sz="1900" dirty="0" smtClean="0">
              <a:latin typeface="Times New Roman" pitchFamily="18" charset="0"/>
              <a:cs typeface="Times New Roman" pitchFamily="18" charset="0"/>
            </a:endParaRPr>
          </a:p>
          <a:p>
            <a:pPr marL="857250" indent="0">
              <a:buNone/>
            </a:pPr>
            <a:endParaRPr lang="en-US" sz="1900" dirty="0" smtClean="0">
              <a:latin typeface="Times New Roman" pitchFamily="18" charset="0"/>
              <a:cs typeface="Times New Roman" pitchFamily="18" charset="0"/>
            </a:endParaRPr>
          </a:p>
          <a:p>
            <a:pPr>
              <a:buFont typeface="Wingdings"/>
              <a:buChar char="à"/>
            </a:pPr>
            <a:r>
              <a:rPr lang="en-US" sz="2700" dirty="0" smtClean="0">
                <a:latin typeface="Times New Roman" pitchFamily="18" charset="0"/>
                <a:cs typeface="Times New Roman" pitchFamily="18" charset="0"/>
                <a:sym typeface="Wingdings" pitchFamily="2" charset="2"/>
              </a:rPr>
              <a:t>The meaning of a sentence is related to whether it is true or false (its </a:t>
            </a:r>
            <a:r>
              <a:rPr lang="en-US" sz="2700" b="1" i="1" dirty="0" smtClean="0">
                <a:solidFill>
                  <a:srgbClr val="0000FF"/>
                </a:solidFill>
                <a:latin typeface="Times New Roman" pitchFamily="18" charset="0"/>
                <a:cs typeface="Times New Roman" pitchFamily="18" charset="0"/>
                <a:sym typeface="Wingdings" pitchFamily="2" charset="2"/>
              </a:rPr>
              <a:t>truth value</a:t>
            </a:r>
            <a:r>
              <a:rPr lang="en-US" sz="2700" dirty="0" smtClean="0">
                <a:latin typeface="Times New Roman" pitchFamily="18" charset="0"/>
                <a:cs typeface="Times New Roman" pitchFamily="18" charset="0"/>
                <a:sym typeface="Wingdings" pitchFamily="2" charset="2"/>
              </a:rPr>
              <a:t>). </a:t>
            </a:r>
          </a:p>
          <a:p>
            <a:pPr>
              <a:buFont typeface="Wingdings"/>
              <a:buChar char="à"/>
            </a:pPr>
            <a:endParaRPr lang="en-US" sz="1900" dirty="0" smtClean="0">
              <a:latin typeface="Times New Roman" pitchFamily="18" charset="0"/>
              <a:cs typeface="Times New Roman" pitchFamily="18" charset="0"/>
              <a:sym typeface="Wingdings" pitchFamily="2" charset="2"/>
            </a:endParaRPr>
          </a:p>
        </p:txBody>
      </p:sp>
    </p:spTree>
    <p:extLst>
      <p:ext uri="{BB962C8B-B14F-4D97-AF65-F5344CB8AC3E}">
        <p14:creationId xmlns:p14="http://schemas.microsoft.com/office/powerpoint/2010/main" val="315931334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Determiners summary</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153400" cy="4800600"/>
          </a:xfrm>
          <a:solidFill>
            <a:schemeClr val="bg1"/>
          </a:solidFill>
        </p:spPr>
        <p:txBody>
          <a:bodyPr>
            <a:normAutofit/>
          </a:bodyPr>
          <a:lstStyle/>
          <a:p>
            <a:pPr marL="0" indent="3175">
              <a:buNone/>
            </a:pPr>
            <a:r>
              <a:rPr lang="en-US" sz="2800" dirty="0" smtClean="0">
                <a:latin typeface="Times" pitchFamily="18" charset="0"/>
              </a:rPr>
              <a:t>All the sentences we have seen have the structure:</a:t>
            </a:r>
          </a:p>
          <a:p>
            <a:pPr marL="228600" indent="3175">
              <a:buNone/>
            </a:pPr>
            <a:endParaRPr lang="en-US" sz="1400" b="1" dirty="0">
              <a:latin typeface="Times" pitchFamily="18" charset="0"/>
            </a:endParaRPr>
          </a:p>
          <a:p>
            <a:pPr marL="228600" indent="3175">
              <a:buNone/>
            </a:pPr>
            <a:r>
              <a:rPr lang="en-US" sz="2800" b="1" i="1" dirty="0" err="1" smtClean="0">
                <a:latin typeface="Times" pitchFamily="18" charset="0"/>
              </a:rPr>
              <a:t>Det</a:t>
            </a:r>
            <a:r>
              <a:rPr lang="en-US" sz="2800" b="1" dirty="0" smtClean="0">
                <a:latin typeface="Times" pitchFamily="18" charset="0"/>
              </a:rPr>
              <a:t>(A)(B)</a:t>
            </a:r>
          </a:p>
          <a:p>
            <a:pPr indent="-111125">
              <a:buNone/>
            </a:pPr>
            <a:endParaRPr lang="en-US" sz="2800" b="1" i="1" dirty="0">
              <a:latin typeface="Times" pitchFamily="18" charset="0"/>
            </a:endParaRPr>
          </a:p>
          <a:p>
            <a:pPr marL="0" indent="3175">
              <a:buNone/>
            </a:pPr>
            <a:r>
              <a:rPr lang="en-US" sz="2800" b="1" i="1" dirty="0" smtClean="0">
                <a:latin typeface="Times" pitchFamily="18" charset="0"/>
              </a:rPr>
              <a:t>Some</a:t>
            </a:r>
            <a:r>
              <a:rPr lang="en-US" sz="2800" dirty="0" smtClean="0">
                <a:latin typeface="Times" pitchFamily="18" charset="0"/>
              </a:rPr>
              <a:t>(</a:t>
            </a:r>
            <a:r>
              <a:rPr lang="en-US" sz="2800" i="1" dirty="0" smtClean="0">
                <a:latin typeface="Times" pitchFamily="18" charset="0"/>
              </a:rPr>
              <a:t>Boy</a:t>
            </a:r>
            <a:r>
              <a:rPr lang="en-US" sz="2800" dirty="0" smtClean="0">
                <a:latin typeface="Times" pitchFamily="18" charset="0"/>
              </a:rPr>
              <a:t>)(</a:t>
            </a:r>
            <a:r>
              <a:rPr lang="en-US" sz="2800" i="1" dirty="0" smtClean="0">
                <a:latin typeface="Times" pitchFamily="18" charset="0"/>
              </a:rPr>
              <a:t>Danced</a:t>
            </a:r>
            <a:r>
              <a:rPr lang="en-US" sz="2800" dirty="0" smtClean="0">
                <a:latin typeface="Times" pitchFamily="18" charset="0"/>
              </a:rPr>
              <a:t>) 	</a:t>
            </a:r>
            <a:r>
              <a:rPr lang="en-US" sz="2800" dirty="0" smtClean="0">
                <a:latin typeface="Times" pitchFamily="18" charset="0"/>
                <a:sym typeface="Symbol"/>
              </a:rPr>
              <a:t></a:t>
            </a:r>
            <a:r>
              <a:rPr lang="en-US" sz="2800" dirty="0" smtClean="0">
                <a:latin typeface="Times" pitchFamily="18" charset="0"/>
              </a:rPr>
              <a:t>   </a:t>
            </a:r>
            <a:r>
              <a:rPr lang="en-US" sz="2800" i="1" dirty="0" smtClean="0">
                <a:latin typeface="Times" pitchFamily="18" charset="0"/>
              </a:rPr>
              <a:t>Boy</a:t>
            </a:r>
            <a:r>
              <a:rPr lang="en-US" sz="2800" dirty="0" smtClean="0">
                <a:latin typeface="Times" pitchFamily="18" charset="0"/>
              </a:rPr>
              <a:t> </a:t>
            </a:r>
            <a:r>
              <a:rPr lang="en-US" sz="2800" dirty="0">
                <a:latin typeface="Times" pitchFamily="18" charset="0"/>
                <a:sym typeface="Symbol"/>
              </a:rPr>
              <a:t> </a:t>
            </a:r>
            <a:r>
              <a:rPr lang="en-US" sz="2800" i="1" dirty="0">
                <a:latin typeface="Times" pitchFamily="18" charset="0"/>
                <a:sym typeface="Symbol"/>
              </a:rPr>
              <a:t>Danced  </a:t>
            </a:r>
            <a:r>
              <a:rPr lang="en-US" sz="2800" dirty="0">
                <a:latin typeface="Times" pitchFamily="18" charset="0"/>
                <a:sym typeface="Symbol"/>
              </a:rPr>
              <a:t> </a:t>
            </a:r>
            <a:r>
              <a:rPr lang="en-US" sz="2800" dirty="0" smtClean="0">
                <a:latin typeface="Times" pitchFamily="18" charset="0"/>
                <a:sym typeface="Symbol"/>
              </a:rPr>
              <a:t></a:t>
            </a:r>
            <a:endParaRPr lang="en-US" sz="2800" dirty="0" smtClean="0">
              <a:latin typeface="Times" pitchFamily="18" charset="0"/>
            </a:endParaRPr>
          </a:p>
          <a:p>
            <a:pPr marL="0" indent="3175">
              <a:buNone/>
            </a:pPr>
            <a:r>
              <a:rPr lang="en-US" sz="2800" b="1" i="1" dirty="0" smtClean="0">
                <a:latin typeface="Times" pitchFamily="18" charset="0"/>
              </a:rPr>
              <a:t>Three</a:t>
            </a:r>
            <a:r>
              <a:rPr lang="en-US" sz="2800" dirty="0">
                <a:latin typeface="Times" pitchFamily="18" charset="0"/>
              </a:rPr>
              <a:t>(</a:t>
            </a:r>
            <a:r>
              <a:rPr lang="en-US" sz="2800" i="1" dirty="0">
                <a:latin typeface="Times" pitchFamily="18" charset="0"/>
              </a:rPr>
              <a:t>Boy</a:t>
            </a:r>
            <a:r>
              <a:rPr lang="en-US" sz="2800" dirty="0">
                <a:latin typeface="Times" pitchFamily="18" charset="0"/>
              </a:rPr>
              <a:t>)(</a:t>
            </a:r>
            <a:r>
              <a:rPr lang="en-US" sz="2800" i="1" dirty="0">
                <a:latin typeface="Times" pitchFamily="18" charset="0"/>
              </a:rPr>
              <a:t>Danced</a:t>
            </a:r>
            <a:r>
              <a:rPr lang="en-US" sz="2800" dirty="0" smtClean="0">
                <a:latin typeface="Times" pitchFamily="18" charset="0"/>
              </a:rPr>
              <a:t>) 	</a:t>
            </a:r>
            <a:endParaRPr lang="en-US" sz="2800" dirty="0">
              <a:latin typeface="Times" pitchFamily="18" charset="0"/>
            </a:endParaRPr>
          </a:p>
          <a:p>
            <a:pPr marL="0" indent="3175">
              <a:buNone/>
            </a:pPr>
            <a:r>
              <a:rPr lang="en-US" sz="2400" b="1" i="1" dirty="0" smtClean="0">
                <a:latin typeface="Times" pitchFamily="18" charset="0"/>
              </a:rPr>
              <a:t>More than half</a:t>
            </a:r>
            <a:r>
              <a:rPr lang="en-US" sz="2400" dirty="0">
                <a:latin typeface="Times" pitchFamily="18" charset="0"/>
              </a:rPr>
              <a:t>(</a:t>
            </a:r>
            <a:r>
              <a:rPr lang="en-US" sz="2400" i="1" dirty="0">
                <a:latin typeface="Times" pitchFamily="18" charset="0"/>
              </a:rPr>
              <a:t>Boy</a:t>
            </a:r>
            <a:r>
              <a:rPr lang="en-US" sz="2400" dirty="0">
                <a:latin typeface="Times" pitchFamily="18" charset="0"/>
              </a:rPr>
              <a:t>)(</a:t>
            </a:r>
            <a:r>
              <a:rPr lang="en-US" sz="2400" i="1" dirty="0">
                <a:latin typeface="Times" pitchFamily="18" charset="0"/>
              </a:rPr>
              <a:t>Danced</a:t>
            </a:r>
            <a:r>
              <a:rPr lang="en-US" sz="2400" dirty="0" smtClean="0">
                <a:latin typeface="Times" pitchFamily="18" charset="0"/>
              </a:rPr>
              <a:t>)</a:t>
            </a:r>
            <a:r>
              <a:rPr lang="en-US" sz="2800" dirty="0" smtClean="0">
                <a:latin typeface="Times" pitchFamily="18" charset="0"/>
              </a:rPr>
              <a:t> </a:t>
            </a:r>
            <a:endParaRPr lang="en-US" sz="2400" b="1" i="1" dirty="0" smtClean="0">
              <a:latin typeface="Times" pitchFamily="18" charset="0"/>
            </a:endParaRPr>
          </a:p>
          <a:p>
            <a:pPr marL="0" indent="3175">
              <a:buNone/>
            </a:pPr>
            <a:r>
              <a:rPr lang="en-US" sz="2800" b="1" i="1" dirty="0" smtClean="0">
                <a:latin typeface="Times" pitchFamily="18" charset="0"/>
              </a:rPr>
              <a:t>No</a:t>
            </a:r>
            <a:r>
              <a:rPr lang="en-US" sz="2800" dirty="0">
                <a:latin typeface="Times" pitchFamily="18" charset="0"/>
              </a:rPr>
              <a:t>(</a:t>
            </a:r>
            <a:r>
              <a:rPr lang="en-US" sz="2800" i="1" dirty="0">
                <a:latin typeface="Times" pitchFamily="18" charset="0"/>
              </a:rPr>
              <a:t>Boy</a:t>
            </a:r>
            <a:r>
              <a:rPr lang="en-US" sz="2800" dirty="0">
                <a:latin typeface="Times" pitchFamily="18" charset="0"/>
              </a:rPr>
              <a:t>)(</a:t>
            </a:r>
            <a:r>
              <a:rPr lang="en-US" sz="2800" i="1" dirty="0">
                <a:latin typeface="Times" pitchFamily="18" charset="0"/>
              </a:rPr>
              <a:t>Danced</a:t>
            </a:r>
            <a:r>
              <a:rPr lang="en-US" sz="2800" dirty="0" smtClean="0">
                <a:latin typeface="Times" pitchFamily="18" charset="0"/>
              </a:rPr>
              <a:t>) </a:t>
            </a:r>
          </a:p>
          <a:p>
            <a:pPr marL="0" indent="3175">
              <a:buNone/>
            </a:pPr>
            <a:r>
              <a:rPr lang="en-US" sz="2800" b="1" i="1" dirty="0" smtClean="0">
                <a:latin typeface="Times" pitchFamily="18" charset="0"/>
              </a:rPr>
              <a:t>Every</a:t>
            </a:r>
            <a:r>
              <a:rPr lang="en-US" sz="2800" dirty="0" smtClean="0">
                <a:latin typeface="Times" pitchFamily="18" charset="0"/>
              </a:rPr>
              <a:t>(</a:t>
            </a:r>
            <a:r>
              <a:rPr lang="en-US" sz="2800" i="1" dirty="0" smtClean="0">
                <a:latin typeface="Times" pitchFamily="18" charset="0"/>
              </a:rPr>
              <a:t>Boy</a:t>
            </a:r>
            <a:r>
              <a:rPr lang="en-US" sz="2800" dirty="0" smtClean="0">
                <a:latin typeface="Times" pitchFamily="18" charset="0"/>
              </a:rPr>
              <a:t>)(</a:t>
            </a:r>
            <a:r>
              <a:rPr lang="en-US" sz="2800" i="1" dirty="0" smtClean="0">
                <a:latin typeface="Times" pitchFamily="18" charset="0"/>
              </a:rPr>
              <a:t>Danced</a:t>
            </a:r>
            <a:r>
              <a:rPr lang="en-US" sz="2800" dirty="0" smtClean="0">
                <a:latin typeface="Times" pitchFamily="18" charset="0"/>
              </a:rPr>
              <a:t>)	</a:t>
            </a:r>
            <a:endParaRPr lang="en-US" sz="2800" b="1" dirty="0" smtClean="0">
              <a:latin typeface="Times" pitchFamily="18" charset="0"/>
            </a:endParaRPr>
          </a:p>
        </p:txBody>
      </p:sp>
    </p:spTree>
    <p:extLst>
      <p:ext uri="{BB962C8B-B14F-4D97-AF65-F5344CB8AC3E}">
        <p14:creationId xmlns:p14="http://schemas.microsoft.com/office/powerpoint/2010/main" val="95874394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Determiners summary</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153400" cy="4800600"/>
          </a:xfrm>
          <a:solidFill>
            <a:schemeClr val="bg1"/>
          </a:solidFill>
        </p:spPr>
        <p:txBody>
          <a:bodyPr>
            <a:normAutofit/>
          </a:bodyPr>
          <a:lstStyle/>
          <a:p>
            <a:pPr marL="0" indent="3175">
              <a:buNone/>
            </a:pPr>
            <a:r>
              <a:rPr lang="en-US" sz="2800" dirty="0" smtClean="0">
                <a:latin typeface="Times" pitchFamily="18" charset="0"/>
              </a:rPr>
              <a:t>All the sentences we have seen have the structure:</a:t>
            </a:r>
          </a:p>
          <a:p>
            <a:pPr marL="228600" indent="3175">
              <a:buNone/>
            </a:pPr>
            <a:endParaRPr lang="en-US" sz="1400" b="1" dirty="0">
              <a:latin typeface="Times" pitchFamily="18" charset="0"/>
            </a:endParaRPr>
          </a:p>
          <a:p>
            <a:pPr marL="228600" indent="3175">
              <a:buNone/>
            </a:pPr>
            <a:r>
              <a:rPr lang="en-US" sz="2800" b="1" i="1" dirty="0" err="1" smtClean="0">
                <a:latin typeface="Times" pitchFamily="18" charset="0"/>
              </a:rPr>
              <a:t>Det</a:t>
            </a:r>
            <a:r>
              <a:rPr lang="en-US" sz="2800" b="1" dirty="0" smtClean="0">
                <a:latin typeface="Times" pitchFamily="18" charset="0"/>
              </a:rPr>
              <a:t>(A)(B)</a:t>
            </a:r>
          </a:p>
          <a:p>
            <a:pPr indent="-111125">
              <a:buNone/>
            </a:pPr>
            <a:endParaRPr lang="en-US" sz="2800" b="1" i="1" dirty="0">
              <a:latin typeface="Times" pitchFamily="18" charset="0"/>
            </a:endParaRPr>
          </a:p>
          <a:p>
            <a:pPr marL="114300" indent="-111125">
              <a:buNone/>
            </a:pPr>
            <a:r>
              <a:rPr lang="en-US" sz="2800" b="1" i="1" dirty="0" smtClean="0">
                <a:latin typeface="Times" pitchFamily="18" charset="0"/>
              </a:rPr>
              <a:t>Some</a:t>
            </a:r>
            <a:r>
              <a:rPr lang="en-US" sz="2800" dirty="0" smtClean="0">
                <a:latin typeface="Times" pitchFamily="18" charset="0"/>
              </a:rPr>
              <a:t>(</a:t>
            </a:r>
            <a:r>
              <a:rPr lang="en-US" sz="2800" i="1" dirty="0" smtClean="0">
                <a:latin typeface="Times" pitchFamily="18" charset="0"/>
              </a:rPr>
              <a:t>Boy</a:t>
            </a:r>
            <a:r>
              <a:rPr lang="en-US" sz="2800" dirty="0" smtClean="0">
                <a:latin typeface="Times" pitchFamily="18" charset="0"/>
              </a:rPr>
              <a:t>)(</a:t>
            </a:r>
            <a:r>
              <a:rPr lang="en-US" sz="2800" i="1" dirty="0" smtClean="0">
                <a:latin typeface="Times" pitchFamily="18" charset="0"/>
              </a:rPr>
              <a:t>Danced</a:t>
            </a:r>
            <a:r>
              <a:rPr lang="en-US" sz="2800" dirty="0" smtClean="0">
                <a:latin typeface="Times" pitchFamily="18" charset="0"/>
              </a:rPr>
              <a:t>)      	</a:t>
            </a:r>
            <a:r>
              <a:rPr lang="en-US" sz="2800" dirty="0" smtClean="0">
                <a:latin typeface="Times" pitchFamily="18" charset="0"/>
                <a:sym typeface="Symbol"/>
              </a:rPr>
              <a:t></a:t>
            </a:r>
            <a:r>
              <a:rPr lang="en-US" sz="2800" dirty="0" smtClean="0">
                <a:latin typeface="Times" pitchFamily="18" charset="0"/>
              </a:rPr>
              <a:t>   </a:t>
            </a:r>
            <a:r>
              <a:rPr lang="en-US" sz="2800" i="1" dirty="0" smtClean="0">
                <a:latin typeface="Times" pitchFamily="18" charset="0"/>
              </a:rPr>
              <a:t>Boy</a:t>
            </a:r>
            <a:r>
              <a:rPr lang="en-US" sz="2800" dirty="0" smtClean="0">
                <a:latin typeface="Times" pitchFamily="18" charset="0"/>
              </a:rPr>
              <a:t> </a:t>
            </a:r>
            <a:r>
              <a:rPr lang="en-US" sz="2800" dirty="0">
                <a:latin typeface="Times" pitchFamily="18" charset="0"/>
                <a:sym typeface="Symbol"/>
              </a:rPr>
              <a:t> </a:t>
            </a:r>
            <a:r>
              <a:rPr lang="en-US" sz="2800" i="1" dirty="0">
                <a:latin typeface="Times" pitchFamily="18" charset="0"/>
                <a:sym typeface="Symbol"/>
              </a:rPr>
              <a:t>Danced  </a:t>
            </a:r>
            <a:r>
              <a:rPr lang="en-US" sz="2800" dirty="0">
                <a:latin typeface="Times" pitchFamily="18" charset="0"/>
                <a:sym typeface="Symbol"/>
              </a:rPr>
              <a:t> </a:t>
            </a:r>
            <a:r>
              <a:rPr lang="en-US" sz="2800" dirty="0" smtClean="0">
                <a:latin typeface="Times" pitchFamily="18" charset="0"/>
                <a:sym typeface="Symbol"/>
              </a:rPr>
              <a:t></a:t>
            </a:r>
            <a:endParaRPr lang="en-US" sz="2800" dirty="0" smtClean="0">
              <a:latin typeface="Times" pitchFamily="18" charset="0"/>
            </a:endParaRPr>
          </a:p>
          <a:p>
            <a:pPr marL="114300" indent="-111125">
              <a:buNone/>
            </a:pPr>
            <a:r>
              <a:rPr lang="en-US" sz="2800" b="1" i="1" dirty="0" smtClean="0">
                <a:latin typeface="Times" pitchFamily="18" charset="0"/>
              </a:rPr>
              <a:t>Three</a:t>
            </a:r>
            <a:r>
              <a:rPr lang="en-US" sz="2800" dirty="0">
                <a:latin typeface="Times" pitchFamily="18" charset="0"/>
              </a:rPr>
              <a:t>(</a:t>
            </a:r>
            <a:r>
              <a:rPr lang="en-US" sz="2800" i="1" dirty="0">
                <a:latin typeface="Times" pitchFamily="18" charset="0"/>
              </a:rPr>
              <a:t>Boy</a:t>
            </a:r>
            <a:r>
              <a:rPr lang="en-US" sz="2800" dirty="0">
                <a:latin typeface="Times" pitchFamily="18" charset="0"/>
              </a:rPr>
              <a:t>)(</a:t>
            </a:r>
            <a:r>
              <a:rPr lang="en-US" sz="2800" i="1" dirty="0">
                <a:latin typeface="Times" pitchFamily="18" charset="0"/>
              </a:rPr>
              <a:t>Danced</a:t>
            </a:r>
            <a:r>
              <a:rPr lang="en-US" sz="2800" dirty="0" smtClean="0">
                <a:latin typeface="Times" pitchFamily="18" charset="0"/>
              </a:rPr>
              <a:t>) 	</a:t>
            </a:r>
            <a:r>
              <a:rPr lang="en-US" sz="2800" dirty="0" smtClean="0">
                <a:latin typeface="Times" pitchFamily="18" charset="0"/>
                <a:sym typeface="Symbol"/>
              </a:rPr>
              <a:t></a:t>
            </a:r>
            <a:r>
              <a:rPr lang="en-US" sz="2800" dirty="0" smtClean="0">
                <a:latin typeface="Times" pitchFamily="18" charset="0"/>
              </a:rPr>
              <a:t> | </a:t>
            </a:r>
            <a:r>
              <a:rPr lang="en-US" sz="2800" i="1" dirty="0" smtClean="0">
                <a:latin typeface="Times" pitchFamily="18" charset="0"/>
              </a:rPr>
              <a:t>Boy</a:t>
            </a:r>
            <a:r>
              <a:rPr lang="en-US" sz="2800" dirty="0" smtClean="0">
                <a:latin typeface="Times" pitchFamily="18" charset="0"/>
              </a:rPr>
              <a:t> </a:t>
            </a:r>
            <a:r>
              <a:rPr lang="en-US" sz="2800" dirty="0">
                <a:latin typeface="Times" pitchFamily="18" charset="0"/>
                <a:sym typeface="Symbol"/>
              </a:rPr>
              <a:t> </a:t>
            </a:r>
            <a:r>
              <a:rPr lang="en-US" sz="2800" i="1" dirty="0">
                <a:latin typeface="Times" pitchFamily="18" charset="0"/>
                <a:sym typeface="Symbol"/>
              </a:rPr>
              <a:t>Danced </a:t>
            </a:r>
            <a:r>
              <a:rPr lang="en-US" sz="2800" dirty="0" smtClean="0">
                <a:latin typeface="Times" pitchFamily="18" charset="0"/>
                <a:sym typeface="Symbol"/>
              </a:rPr>
              <a:t>| = 3</a:t>
            </a:r>
            <a:endParaRPr lang="en-US" sz="2800" dirty="0">
              <a:latin typeface="Times" pitchFamily="18" charset="0"/>
            </a:endParaRPr>
          </a:p>
          <a:p>
            <a:pPr marL="114300" indent="-111125">
              <a:buNone/>
            </a:pPr>
            <a:r>
              <a:rPr lang="en-US" sz="2400" b="1" i="1" dirty="0" smtClean="0">
                <a:latin typeface="Times" pitchFamily="18" charset="0"/>
              </a:rPr>
              <a:t>More than half</a:t>
            </a:r>
            <a:r>
              <a:rPr lang="en-US" sz="2400" dirty="0">
                <a:latin typeface="Times" pitchFamily="18" charset="0"/>
              </a:rPr>
              <a:t>(</a:t>
            </a:r>
            <a:r>
              <a:rPr lang="en-US" sz="2400" i="1" dirty="0">
                <a:latin typeface="Times" pitchFamily="18" charset="0"/>
              </a:rPr>
              <a:t>Boy</a:t>
            </a:r>
            <a:r>
              <a:rPr lang="en-US" sz="2400" dirty="0">
                <a:latin typeface="Times" pitchFamily="18" charset="0"/>
              </a:rPr>
              <a:t>)(</a:t>
            </a:r>
            <a:r>
              <a:rPr lang="en-US" sz="2400" i="1" dirty="0">
                <a:latin typeface="Times" pitchFamily="18" charset="0"/>
              </a:rPr>
              <a:t>Danced</a:t>
            </a:r>
            <a:r>
              <a:rPr lang="en-US" sz="2400" dirty="0" smtClean="0">
                <a:latin typeface="Times" pitchFamily="18" charset="0"/>
              </a:rPr>
              <a:t>)</a:t>
            </a:r>
            <a:r>
              <a:rPr lang="en-US" sz="2800" dirty="0" smtClean="0">
                <a:latin typeface="Times" pitchFamily="18" charset="0"/>
              </a:rPr>
              <a:t> </a:t>
            </a:r>
            <a:endParaRPr lang="en-US" sz="2400" b="1" i="1" dirty="0" smtClean="0">
              <a:latin typeface="Times" pitchFamily="18" charset="0"/>
            </a:endParaRPr>
          </a:p>
          <a:p>
            <a:pPr marL="114300" indent="-111125">
              <a:buNone/>
            </a:pPr>
            <a:r>
              <a:rPr lang="en-US" sz="2800" b="1" i="1" dirty="0" smtClean="0">
                <a:latin typeface="Times" pitchFamily="18" charset="0"/>
              </a:rPr>
              <a:t>No</a:t>
            </a:r>
            <a:r>
              <a:rPr lang="en-US" sz="2800" dirty="0">
                <a:latin typeface="Times" pitchFamily="18" charset="0"/>
              </a:rPr>
              <a:t>(</a:t>
            </a:r>
            <a:r>
              <a:rPr lang="en-US" sz="2800" i="1" dirty="0">
                <a:latin typeface="Times" pitchFamily="18" charset="0"/>
              </a:rPr>
              <a:t>Boy</a:t>
            </a:r>
            <a:r>
              <a:rPr lang="en-US" sz="2800" dirty="0">
                <a:latin typeface="Times" pitchFamily="18" charset="0"/>
              </a:rPr>
              <a:t>)(</a:t>
            </a:r>
            <a:r>
              <a:rPr lang="en-US" sz="2800" i="1" dirty="0">
                <a:latin typeface="Times" pitchFamily="18" charset="0"/>
              </a:rPr>
              <a:t>Danced</a:t>
            </a:r>
            <a:r>
              <a:rPr lang="en-US" sz="2800" dirty="0" smtClean="0">
                <a:latin typeface="Times" pitchFamily="18" charset="0"/>
              </a:rPr>
              <a:t>) </a:t>
            </a:r>
          </a:p>
          <a:p>
            <a:pPr marL="114300" indent="-111125">
              <a:buNone/>
            </a:pPr>
            <a:r>
              <a:rPr lang="en-US" sz="2800" b="1" i="1" dirty="0" smtClean="0">
                <a:latin typeface="Times" pitchFamily="18" charset="0"/>
              </a:rPr>
              <a:t>Every</a:t>
            </a:r>
            <a:r>
              <a:rPr lang="en-US" sz="2800" dirty="0" smtClean="0">
                <a:latin typeface="Times" pitchFamily="18" charset="0"/>
              </a:rPr>
              <a:t>(</a:t>
            </a:r>
            <a:r>
              <a:rPr lang="en-US" sz="2800" i="1" dirty="0" smtClean="0">
                <a:latin typeface="Times" pitchFamily="18" charset="0"/>
              </a:rPr>
              <a:t>Boy</a:t>
            </a:r>
            <a:r>
              <a:rPr lang="en-US" sz="2800" dirty="0" smtClean="0">
                <a:latin typeface="Times" pitchFamily="18" charset="0"/>
              </a:rPr>
              <a:t>)(</a:t>
            </a:r>
            <a:r>
              <a:rPr lang="en-US" sz="2800" i="1" dirty="0" smtClean="0">
                <a:latin typeface="Times" pitchFamily="18" charset="0"/>
              </a:rPr>
              <a:t>Danced</a:t>
            </a:r>
            <a:r>
              <a:rPr lang="en-US" sz="2800" dirty="0" smtClean="0">
                <a:latin typeface="Times" pitchFamily="18" charset="0"/>
              </a:rPr>
              <a:t>)	</a:t>
            </a:r>
            <a:endParaRPr lang="en-US" sz="2800" b="1" dirty="0" smtClean="0">
              <a:latin typeface="Times" pitchFamily="18" charset="0"/>
            </a:endParaRPr>
          </a:p>
        </p:txBody>
      </p:sp>
    </p:spTree>
    <p:extLst>
      <p:ext uri="{BB962C8B-B14F-4D97-AF65-F5344CB8AC3E}">
        <p14:creationId xmlns:p14="http://schemas.microsoft.com/office/powerpoint/2010/main" val="131992254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Determiners summary</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153400" cy="4800600"/>
          </a:xfrm>
          <a:solidFill>
            <a:schemeClr val="bg1"/>
          </a:solidFill>
        </p:spPr>
        <p:txBody>
          <a:bodyPr>
            <a:normAutofit/>
          </a:bodyPr>
          <a:lstStyle/>
          <a:p>
            <a:pPr marL="0" indent="3175">
              <a:buNone/>
            </a:pPr>
            <a:r>
              <a:rPr lang="en-US" sz="2800" dirty="0" smtClean="0">
                <a:latin typeface="Times" pitchFamily="18" charset="0"/>
              </a:rPr>
              <a:t>All the sentences we have seen have the structure:</a:t>
            </a:r>
          </a:p>
          <a:p>
            <a:pPr marL="228600" indent="3175">
              <a:buNone/>
            </a:pPr>
            <a:endParaRPr lang="en-US" sz="1400" b="1" dirty="0">
              <a:latin typeface="Times" pitchFamily="18" charset="0"/>
            </a:endParaRPr>
          </a:p>
          <a:p>
            <a:pPr marL="228600" indent="3175">
              <a:buNone/>
            </a:pPr>
            <a:r>
              <a:rPr lang="en-US" sz="2800" b="1" i="1" dirty="0" err="1" smtClean="0">
                <a:latin typeface="Times" pitchFamily="18" charset="0"/>
              </a:rPr>
              <a:t>Det</a:t>
            </a:r>
            <a:r>
              <a:rPr lang="en-US" sz="2800" b="1" dirty="0" smtClean="0">
                <a:latin typeface="Times" pitchFamily="18" charset="0"/>
              </a:rPr>
              <a:t>(A)(B)</a:t>
            </a:r>
          </a:p>
          <a:p>
            <a:pPr indent="-111125">
              <a:buNone/>
            </a:pPr>
            <a:endParaRPr lang="en-US" sz="2800" b="1" i="1" dirty="0">
              <a:latin typeface="Times" pitchFamily="18" charset="0"/>
            </a:endParaRPr>
          </a:p>
          <a:p>
            <a:pPr marL="114300" indent="-111125">
              <a:buNone/>
            </a:pPr>
            <a:r>
              <a:rPr lang="en-US" sz="2800" b="1" i="1" dirty="0" smtClean="0">
                <a:latin typeface="Times" pitchFamily="18" charset="0"/>
              </a:rPr>
              <a:t>Some</a:t>
            </a:r>
            <a:r>
              <a:rPr lang="en-US" sz="2800" dirty="0" smtClean="0">
                <a:latin typeface="Times" pitchFamily="18" charset="0"/>
              </a:rPr>
              <a:t>(</a:t>
            </a:r>
            <a:r>
              <a:rPr lang="en-US" sz="2800" i="1" dirty="0" smtClean="0">
                <a:latin typeface="Times" pitchFamily="18" charset="0"/>
              </a:rPr>
              <a:t>Boy</a:t>
            </a:r>
            <a:r>
              <a:rPr lang="en-US" sz="2800" dirty="0" smtClean="0">
                <a:latin typeface="Times" pitchFamily="18" charset="0"/>
              </a:rPr>
              <a:t>)(</a:t>
            </a:r>
            <a:r>
              <a:rPr lang="en-US" sz="2800" i="1" dirty="0" smtClean="0">
                <a:latin typeface="Times" pitchFamily="18" charset="0"/>
              </a:rPr>
              <a:t>Danced</a:t>
            </a:r>
            <a:r>
              <a:rPr lang="en-US" sz="2800" dirty="0" smtClean="0">
                <a:latin typeface="Times" pitchFamily="18" charset="0"/>
              </a:rPr>
              <a:t>)     	</a:t>
            </a:r>
            <a:r>
              <a:rPr lang="en-US" sz="2800" dirty="0" smtClean="0">
                <a:latin typeface="Times" pitchFamily="18" charset="0"/>
                <a:sym typeface="Symbol"/>
              </a:rPr>
              <a:t></a:t>
            </a:r>
            <a:r>
              <a:rPr lang="en-US" sz="2800" dirty="0" smtClean="0">
                <a:latin typeface="Times" pitchFamily="18" charset="0"/>
              </a:rPr>
              <a:t>   </a:t>
            </a:r>
            <a:r>
              <a:rPr lang="en-US" sz="2800" i="1" dirty="0" smtClean="0">
                <a:latin typeface="Times" pitchFamily="18" charset="0"/>
              </a:rPr>
              <a:t>Boy</a:t>
            </a:r>
            <a:r>
              <a:rPr lang="en-US" sz="2800" dirty="0" smtClean="0">
                <a:latin typeface="Times" pitchFamily="18" charset="0"/>
              </a:rPr>
              <a:t> </a:t>
            </a:r>
            <a:r>
              <a:rPr lang="en-US" sz="2800" dirty="0">
                <a:latin typeface="Times" pitchFamily="18" charset="0"/>
                <a:sym typeface="Symbol"/>
              </a:rPr>
              <a:t> </a:t>
            </a:r>
            <a:r>
              <a:rPr lang="en-US" sz="2800" i="1" dirty="0">
                <a:latin typeface="Times" pitchFamily="18" charset="0"/>
                <a:sym typeface="Symbol"/>
              </a:rPr>
              <a:t>Danced  </a:t>
            </a:r>
            <a:r>
              <a:rPr lang="en-US" sz="2800" dirty="0">
                <a:latin typeface="Times" pitchFamily="18" charset="0"/>
                <a:sym typeface="Symbol"/>
              </a:rPr>
              <a:t> </a:t>
            </a:r>
            <a:r>
              <a:rPr lang="en-US" sz="2800" dirty="0" smtClean="0">
                <a:latin typeface="Times" pitchFamily="18" charset="0"/>
                <a:sym typeface="Symbol"/>
              </a:rPr>
              <a:t></a:t>
            </a:r>
            <a:endParaRPr lang="en-US" sz="2800" dirty="0" smtClean="0">
              <a:latin typeface="Times" pitchFamily="18" charset="0"/>
            </a:endParaRPr>
          </a:p>
          <a:p>
            <a:pPr marL="114300" indent="-111125">
              <a:buNone/>
            </a:pPr>
            <a:r>
              <a:rPr lang="en-US" sz="2800" b="1" i="1" dirty="0" smtClean="0">
                <a:latin typeface="Times" pitchFamily="18" charset="0"/>
              </a:rPr>
              <a:t>Three</a:t>
            </a:r>
            <a:r>
              <a:rPr lang="en-US" sz="2800" dirty="0">
                <a:latin typeface="Times" pitchFamily="18" charset="0"/>
              </a:rPr>
              <a:t>(</a:t>
            </a:r>
            <a:r>
              <a:rPr lang="en-US" sz="2800" i="1" dirty="0">
                <a:latin typeface="Times" pitchFamily="18" charset="0"/>
              </a:rPr>
              <a:t>Boy</a:t>
            </a:r>
            <a:r>
              <a:rPr lang="en-US" sz="2800" dirty="0">
                <a:latin typeface="Times" pitchFamily="18" charset="0"/>
              </a:rPr>
              <a:t>)(</a:t>
            </a:r>
            <a:r>
              <a:rPr lang="en-US" sz="2800" i="1" dirty="0">
                <a:latin typeface="Times" pitchFamily="18" charset="0"/>
              </a:rPr>
              <a:t>Danced</a:t>
            </a:r>
            <a:r>
              <a:rPr lang="en-US" sz="2800" dirty="0" smtClean="0">
                <a:latin typeface="Times" pitchFamily="18" charset="0"/>
              </a:rPr>
              <a:t>) 	</a:t>
            </a:r>
            <a:r>
              <a:rPr lang="en-US" sz="2800" dirty="0" smtClean="0">
                <a:latin typeface="Times" pitchFamily="18" charset="0"/>
                <a:sym typeface="Symbol"/>
              </a:rPr>
              <a:t></a:t>
            </a:r>
            <a:r>
              <a:rPr lang="en-US" sz="2800" dirty="0" smtClean="0">
                <a:latin typeface="Times" pitchFamily="18" charset="0"/>
              </a:rPr>
              <a:t> | </a:t>
            </a:r>
            <a:r>
              <a:rPr lang="en-US" sz="2800" i="1" dirty="0" smtClean="0">
                <a:latin typeface="Times" pitchFamily="18" charset="0"/>
              </a:rPr>
              <a:t>Boy</a:t>
            </a:r>
            <a:r>
              <a:rPr lang="en-US" sz="2800" dirty="0" smtClean="0">
                <a:latin typeface="Times" pitchFamily="18" charset="0"/>
              </a:rPr>
              <a:t> </a:t>
            </a:r>
            <a:r>
              <a:rPr lang="en-US" sz="2800" dirty="0">
                <a:latin typeface="Times" pitchFamily="18" charset="0"/>
                <a:sym typeface="Symbol"/>
              </a:rPr>
              <a:t> </a:t>
            </a:r>
            <a:r>
              <a:rPr lang="en-US" sz="2800" i="1" dirty="0">
                <a:latin typeface="Times" pitchFamily="18" charset="0"/>
                <a:sym typeface="Symbol"/>
              </a:rPr>
              <a:t>Danced </a:t>
            </a:r>
            <a:r>
              <a:rPr lang="en-US" sz="2800" dirty="0" smtClean="0">
                <a:latin typeface="Times" pitchFamily="18" charset="0"/>
                <a:sym typeface="Symbol"/>
              </a:rPr>
              <a:t>|</a:t>
            </a:r>
            <a:r>
              <a:rPr lang="en-US" sz="2800" i="1" dirty="0" smtClean="0">
                <a:latin typeface="Times" pitchFamily="18" charset="0"/>
                <a:sym typeface="Symbol"/>
              </a:rPr>
              <a:t> </a:t>
            </a:r>
            <a:r>
              <a:rPr lang="en-US" sz="2800" dirty="0" smtClean="0">
                <a:latin typeface="Times" pitchFamily="18" charset="0"/>
                <a:sym typeface="Symbol"/>
              </a:rPr>
              <a:t>= 3</a:t>
            </a:r>
            <a:endParaRPr lang="en-US" sz="2800" dirty="0">
              <a:latin typeface="Times" pitchFamily="18" charset="0"/>
            </a:endParaRPr>
          </a:p>
          <a:p>
            <a:pPr marL="114300" indent="-111125">
              <a:buNone/>
            </a:pPr>
            <a:r>
              <a:rPr lang="en-US" sz="2400" b="1" i="1" dirty="0" smtClean="0">
                <a:latin typeface="Times" pitchFamily="18" charset="0"/>
              </a:rPr>
              <a:t>More than half</a:t>
            </a:r>
            <a:r>
              <a:rPr lang="en-US" sz="2400" dirty="0">
                <a:latin typeface="Times" pitchFamily="18" charset="0"/>
              </a:rPr>
              <a:t>(</a:t>
            </a:r>
            <a:r>
              <a:rPr lang="en-US" sz="2400" i="1" dirty="0">
                <a:latin typeface="Times" pitchFamily="18" charset="0"/>
              </a:rPr>
              <a:t>Boy</a:t>
            </a:r>
            <a:r>
              <a:rPr lang="en-US" sz="2400" dirty="0">
                <a:latin typeface="Times" pitchFamily="18" charset="0"/>
              </a:rPr>
              <a:t>)(</a:t>
            </a:r>
            <a:r>
              <a:rPr lang="en-US" sz="2400" i="1" dirty="0">
                <a:latin typeface="Times" pitchFamily="18" charset="0"/>
              </a:rPr>
              <a:t>Danced</a:t>
            </a:r>
            <a:r>
              <a:rPr lang="en-US" sz="2400" dirty="0" smtClean="0">
                <a:latin typeface="Times" pitchFamily="18" charset="0"/>
              </a:rPr>
              <a:t>)</a:t>
            </a:r>
            <a:r>
              <a:rPr lang="en-US" sz="2800" dirty="0" smtClean="0">
                <a:latin typeface="Times" pitchFamily="18" charset="0"/>
              </a:rPr>
              <a:t>   </a:t>
            </a:r>
            <a:r>
              <a:rPr lang="en-US" sz="2400" dirty="0" smtClean="0">
                <a:latin typeface="Times" pitchFamily="18" charset="0"/>
                <a:sym typeface="Symbol"/>
              </a:rPr>
              <a:t></a:t>
            </a:r>
            <a:r>
              <a:rPr lang="en-US" sz="2400" dirty="0" smtClean="0">
                <a:latin typeface="Times" pitchFamily="18" charset="0"/>
              </a:rPr>
              <a:t> | </a:t>
            </a:r>
            <a:r>
              <a:rPr lang="en-US" sz="2400" i="1" dirty="0" smtClean="0">
                <a:latin typeface="Times" pitchFamily="18" charset="0"/>
              </a:rPr>
              <a:t>Boy</a:t>
            </a:r>
            <a:r>
              <a:rPr lang="en-US" sz="2400" dirty="0" smtClean="0">
                <a:latin typeface="Times" pitchFamily="18" charset="0"/>
              </a:rPr>
              <a:t> </a:t>
            </a:r>
            <a:r>
              <a:rPr lang="en-US" sz="2400" dirty="0">
                <a:latin typeface="Times" pitchFamily="18" charset="0"/>
                <a:sym typeface="Symbol"/>
              </a:rPr>
              <a:t> </a:t>
            </a:r>
            <a:r>
              <a:rPr lang="en-US" sz="2400" i="1" dirty="0">
                <a:latin typeface="Times" pitchFamily="18" charset="0"/>
                <a:sym typeface="Symbol"/>
              </a:rPr>
              <a:t>Danced  </a:t>
            </a:r>
            <a:r>
              <a:rPr lang="en-US" sz="2400" dirty="0" smtClean="0">
                <a:latin typeface="Times" pitchFamily="18" charset="0"/>
                <a:sym typeface="Symbol"/>
              </a:rPr>
              <a:t>| &gt; ½ | </a:t>
            </a:r>
            <a:r>
              <a:rPr lang="en-US" sz="2400" i="1" dirty="0" smtClean="0">
                <a:latin typeface="Times" pitchFamily="18" charset="0"/>
                <a:sym typeface="Symbol"/>
              </a:rPr>
              <a:t>Boy </a:t>
            </a:r>
            <a:r>
              <a:rPr lang="en-US" sz="2400" dirty="0" smtClean="0">
                <a:latin typeface="Times" pitchFamily="18" charset="0"/>
                <a:sym typeface="Symbol"/>
              </a:rPr>
              <a:t>|</a:t>
            </a:r>
            <a:r>
              <a:rPr lang="en-US" sz="2400" i="1" dirty="0" smtClean="0">
                <a:latin typeface="Times" pitchFamily="18" charset="0"/>
                <a:sym typeface="Symbol"/>
              </a:rPr>
              <a:t> </a:t>
            </a:r>
            <a:endParaRPr lang="en-US" sz="2400" b="1" i="1" dirty="0" smtClean="0">
              <a:latin typeface="Times" pitchFamily="18" charset="0"/>
            </a:endParaRPr>
          </a:p>
          <a:p>
            <a:pPr marL="114300" indent="-111125">
              <a:buNone/>
            </a:pPr>
            <a:r>
              <a:rPr lang="en-US" sz="2800" b="1" i="1" dirty="0" smtClean="0">
                <a:latin typeface="Times" pitchFamily="18" charset="0"/>
              </a:rPr>
              <a:t>No</a:t>
            </a:r>
            <a:r>
              <a:rPr lang="en-US" sz="2800" dirty="0">
                <a:latin typeface="Times" pitchFamily="18" charset="0"/>
              </a:rPr>
              <a:t>(</a:t>
            </a:r>
            <a:r>
              <a:rPr lang="en-US" sz="2800" i="1" dirty="0">
                <a:latin typeface="Times" pitchFamily="18" charset="0"/>
              </a:rPr>
              <a:t>Boy</a:t>
            </a:r>
            <a:r>
              <a:rPr lang="en-US" sz="2800" dirty="0">
                <a:latin typeface="Times" pitchFamily="18" charset="0"/>
              </a:rPr>
              <a:t>)(</a:t>
            </a:r>
            <a:r>
              <a:rPr lang="en-US" sz="2800" i="1" dirty="0">
                <a:latin typeface="Times" pitchFamily="18" charset="0"/>
              </a:rPr>
              <a:t>Danced</a:t>
            </a:r>
            <a:r>
              <a:rPr lang="en-US" sz="2800" dirty="0" smtClean="0">
                <a:latin typeface="Times" pitchFamily="18" charset="0"/>
              </a:rPr>
              <a:t>) </a:t>
            </a:r>
          </a:p>
          <a:p>
            <a:pPr marL="114300" indent="-111125">
              <a:buNone/>
            </a:pPr>
            <a:r>
              <a:rPr lang="en-US" sz="2800" b="1" i="1" dirty="0" smtClean="0">
                <a:latin typeface="Times" pitchFamily="18" charset="0"/>
              </a:rPr>
              <a:t>Every</a:t>
            </a:r>
            <a:r>
              <a:rPr lang="en-US" sz="2800" dirty="0" smtClean="0">
                <a:latin typeface="Times" pitchFamily="18" charset="0"/>
              </a:rPr>
              <a:t>(</a:t>
            </a:r>
            <a:r>
              <a:rPr lang="en-US" sz="2800" i="1" dirty="0" smtClean="0">
                <a:latin typeface="Times" pitchFamily="18" charset="0"/>
              </a:rPr>
              <a:t>Boy</a:t>
            </a:r>
            <a:r>
              <a:rPr lang="en-US" sz="2800" dirty="0" smtClean="0">
                <a:latin typeface="Times" pitchFamily="18" charset="0"/>
              </a:rPr>
              <a:t>)(</a:t>
            </a:r>
            <a:r>
              <a:rPr lang="en-US" sz="2800" i="1" dirty="0" smtClean="0">
                <a:latin typeface="Times" pitchFamily="18" charset="0"/>
              </a:rPr>
              <a:t>Danced</a:t>
            </a:r>
            <a:r>
              <a:rPr lang="en-US" sz="2800" dirty="0" smtClean="0">
                <a:latin typeface="Times" pitchFamily="18" charset="0"/>
              </a:rPr>
              <a:t>)	</a:t>
            </a:r>
            <a:endParaRPr lang="en-US" sz="2800" b="1" dirty="0" smtClean="0">
              <a:latin typeface="Times" pitchFamily="18" charset="0"/>
            </a:endParaRPr>
          </a:p>
        </p:txBody>
      </p:sp>
    </p:spTree>
    <p:extLst>
      <p:ext uri="{BB962C8B-B14F-4D97-AF65-F5344CB8AC3E}">
        <p14:creationId xmlns:p14="http://schemas.microsoft.com/office/powerpoint/2010/main" val="212634067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Determiners summary</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153400" cy="4800600"/>
          </a:xfrm>
          <a:solidFill>
            <a:schemeClr val="bg1"/>
          </a:solidFill>
        </p:spPr>
        <p:txBody>
          <a:bodyPr>
            <a:normAutofit/>
          </a:bodyPr>
          <a:lstStyle/>
          <a:p>
            <a:pPr marL="0" indent="3175">
              <a:buNone/>
            </a:pPr>
            <a:r>
              <a:rPr lang="en-US" sz="2800" dirty="0" smtClean="0">
                <a:latin typeface="Times" pitchFamily="18" charset="0"/>
              </a:rPr>
              <a:t>All the sentences we have seen have the structure:</a:t>
            </a:r>
          </a:p>
          <a:p>
            <a:pPr marL="228600" indent="3175">
              <a:buNone/>
            </a:pPr>
            <a:endParaRPr lang="en-US" sz="1400" b="1" dirty="0">
              <a:latin typeface="Times" pitchFamily="18" charset="0"/>
            </a:endParaRPr>
          </a:p>
          <a:p>
            <a:pPr marL="228600" indent="3175">
              <a:buNone/>
            </a:pPr>
            <a:r>
              <a:rPr lang="en-US" sz="2800" b="1" i="1" dirty="0" err="1" smtClean="0">
                <a:latin typeface="Times" pitchFamily="18" charset="0"/>
              </a:rPr>
              <a:t>Det</a:t>
            </a:r>
            <a:r>
              <a:rPr lang="en-US" sz="2800" b="1" dirty="0" smtClean="0">
                <a:latin typeface="Times" pitchFamily="18" charset="0"/>
              </a:rPr>
              <a:t>(A)(B)</a:t>
            </a:r>
          </a:p>
          <a:p>
            <a:pPr indent="-111125">
              <a:buNone/>
            </a:pPr>
            <a:endParaRPr lang="en-US" sz="2800" b="1" i="1" dirty="0">
              <a:latin typeface="Times" pitchFamily="18" charset="0"/>
            </a:endParaRPr>
          </a:p>
          <a:p>
            <a:pPr marL="114300" indent="-111125">
              <a:buNone/>
            </a:pPr>
            <a:r>
              <a:rPr lang="en-US" sz="2800" b="1" i="1" dirty="0" smtClean="0">
                <a:latin typeface="Times" pitchFamily="18" charset="0"/>
              </a:rPr>
              <a:t>Some</a:t>
            </a:r>
            <a:r>
              <a:rPr lang="en-US" sz="2800" dirty="0" smtClean="0">
                <a:latin typeface="Times" pitchFamily="18" charset="0"/>
              </a:rPr>
              <a:t>(</a:t>
            </a:r>
            <a:r>
              <a:rPr lang="en-US" sz="2800" i="1" dirty="0" smtClean="0">
                <a:latin typeface="Times" pitchFamily="18" charset="0"/>
              </a:rPr>
              <a:t>Boy</a:t>
            </a:r>
            <a:r>
              <a:rPr lang="en-US" sz="2800" dirty="0" smtClean="0">
                <a:latin typeface="Times" pitchFamily="18" charset="0"/>
              </a:rPr>
              <a:t>)(</a:t>
            </a:r>
            <a:r>
              <a:rPr lang="en-US" sz="2800" i="1" dirty="0" smtClean="0">
                <a:latin typeface="Times" pitchFamily="18" charset="0"/>
              </a:rPr>
              <a:t>Danced</a:t>
            </a:r>
            <a:r>
              <a:rPr lang="en-US" sz="2800" dirty="0" smtClean="0">
                <a:latin typeface="Times" pitchFamily="18" charset="0"/>
              </a:rPr>
              <a:t>) </a:t>
            </a:r>
            <a:r>
              <a:rPr lang="en-US" sz="2800" dirty="0">
                <a:latin typeface="Times" pitchFamily="18" charset="0"/>
              </a:rPr>
              <a:t> </a:t>
            </a:r>
            <a:r>
              <a:rPr lang="en-US" sz="2800" dirty="0" smtClean="0">
                <a:latin typeface="Times" pitchFamily="18" charset="0"/>
              </a:rPr>
              <a:t>      </a:t>
            </a:r>
            <a:r>
              <a:rPr lang="en-US" sz="2800" dirty="0" smtClean="0">
                <a:latin typeface="Times" pitchFamily="18" charset="0"/>
                <a:sym typeface="Symbol"/>
              </a:rPr>
              <a:t></a:t>
            </a:r>
            <a:r>
              <a:rPr lang="en-US" sz="2800" dirty="0" smtClean="0">
                <a:latin typeface="Times" pitchFamily="18" charset="0"/>
              </a:rPr>
              <a:t>   </a:t>
            </a:r>
            <a:r>
              <a:rPr lang="en-US" sz="2800" i="1" dirty="0" smtClean="0">
                <a:latin typeface="Times" pitchFamily="18" charset="0"/>
              </a:rPr>
              <a:t>Boy</a:t>
            </a:r>
            <a:r>
              <a:rPr lang="en-US" sz="2800" dirty="0" smtClean="0">
                <a:latin typeface="Times" pitchFamily="18" charset="0"/>
              </a:rPr>
              <a:t> </a:t>
            </a:r>
            <a:r>
              <a:rPr lang="en-US" sz="2800" dirty="0">
                <a:latin typeface="Times" pitchFamily="18" charset="0"/>
                <a:sym typeface="Symbol"/>
              </a:rPr>
              <a:t> </a:t>
            </a:r>
            <a:r>
              <a:rPr lang="en-US" sz="2800" i="1" dirty="0">
                <a:latin typeface="Times" pitchFamily="18" charset="0"/>
                <a:sym typeface="Symbol"/>
              </a:rPr>
              <a:t>Danced  </a:t>
            </a:r>
            <a:r>
              <a:rPr lang="en-US" sz="2800" dirty="0">
                <a:latin typeface="Times" pitchFamily="18" charset="0"/>
                <a:sym typeface="Symbol"/>
              </a:rPr>
              <a:t> </a:t>
            </a:r>
            <a:r>
              <a:rPr lang="en-US" sz="2800" dirty="0" smtClean="0">
                <a:latin typeface="Times" pitchFamily="18" charset="0"/>
                <a:sym typeface="Symbol"/>
              </a:rPr>
              <a:t></a:t>
            </a:r>
            <a:endParaRPr lang="en-US" sz="2800" dirty="0" smtClean="0">
              <a:latin typeface="Times" pitchFamily="18" charset="0"/>
            </a:endParaRPr>
          </a:p>
          <a:p>
            <a:pPr marL="114300" indent="-111125">
              <a:buNone/>
            </a:pPr>
            <a:r>
              <a:rPr lang="en-US" sz="2800" b="1" i="1" dirty="0" smtClean="0">
                <a:latin typeface="Times" pitchFamily="18" charset="0"/>
              </a:rPr>
              <a:t>Three</a:t>
            </a:r>
            <a:r>
              <a:rPr lang="en-US" sz="2800" dirty="0">
                <a:latin typeface="Times" pitchFamily="18" charset="0"/>
              </a:rPr>
              <a:t>(</a:t>
            </a:r>
            <a:r>
              <a:rPr lang="en-US" sz="2800" i="1" dirty="0">
                <a:latin typeface="Times" pitchFamily="18" charset="0"/>
              </a:rPr>
              <a:t>Boy</a:t>
            </a:r>
            <a:r>
              <a:rPr lang="en-US" sz="2800" dirty="0">
                <a:latin typeface="Times" pitchFamily="18" charset="0"/>
              </a:rPr>
              <a:t>)(</a:t>
            </a:r>
            <a:r>
              <a:rPr lang="en-US" sz="2800" i="1" dirty="0">
                <a:latin typeface="Times" pitchFamily="18" charset="0"/>
              </a:rPr>
              <a:t>Danced</a:t>
            </a:r>
            <a:r>
              <a:rPr lang="en-US" sz="2800" dirty="0" smtClean="0">
                <a:latin typeface="Times" pitchFamily="18" charset="0"/>
              </a:rPr>
              <a:t>) 	</a:t>
            </a:r>
            <a:r>
              <a:rPr lang="en-US" sz="2800" dirty="0" smtClean="0">
                <a:latin typeface="Times" pitchFamily="18" charset="0"/>
                <a:sym typeface="Symbol"/>
              </a:rPr>
              <a:t></a:t>
            </a:r>
            <a:r>
              <a:rPr lang="en-US" sz="2800" dirty="0" smtClean="0">
                <a:latin typeface="Times" pitchFamily="18" charset="0"/>
              </a:rPr>
              <a:t> | </a:t>
            </a:r>
            <a:r>
              <a:rPr lang="en-US" sz="2800" i="1" dirty="0" smtClean="0">
                <a:latin typeface="Times" pitchFamily="18" charset="0"/>
              </a:rPr>
              <a:t>Boy</a:t>
            </a:r>
            <a:r>
              <a:rPr lang="en-US" sz="2800" dirty="0" smtClean="0">
                <a:latin typeface="Times" pitchFamily="18" charset="0"/>
              </a:rPr>
              <a:t> </a:t>
            </a:r>
            <a:r>
              <a:rPr lang="en-US" sz="2800" dirty="0">
                <a:latin typeface="Times" pitchFamily="18" charset="0"/>
                <a:sym typeface="Symbol"/>
              </a:rPr>
              <a:t> </a:t>
            </a:r>
            <a:r>
              <a:rPr lang="en-US" sz="2800" i="1" dirty="0">
                <a:latin typeface="Times" pitchFamily="18" charset="0"/>
                <a:sym typeface="Symbol"/>
              </a:rPr>
              <a:t>Danced </a:t>
            </a:r>
            <a:r>
              <a:rPr lang="en-US" sz="2800" dirty="0" smtClean="0">
                <a:latin typeface="Times" pitchFamily="18" charset="0"/>
                <a:sym typeface="Symbol"/>
              </a:rPr>
              <a:t>| = 3</a:t>
            </a:r>
            <a:endParaRPr lang="en-US" sz="2800" dirty="0">
              <a:latin typeface="Times" pitchFamily="18" charset="0"/>
            </a:endParaRPr>
          </a:p>
          <a:p>
            <a:pPr marL="114300" indent="-111125">
              <a:buNone/>
            </a:pPr>
            <a:r>
              <a:rPr lang="en-US" sz="2400" b="1" i="1" dirty="0" smtClean="0">
                <a:latin typeface="Times" pitchFamily="18" charset="0"/>
              </a:rPr>
              <a:t>More than half</a:t>
            </a:r>
            <a:r>
              <a:rPr lang="en-US" sz="2400" dirty="0">
                <a:latin typeface="Times" pitchFamily="18" charset="0"/>
              </a:rPr>
              <a:t>(</a:t>
            </a:r>
            <a:r>
              <a:rPr lang="en-US" sz="2400" i="1" dirty="0">
                <a:latin typeface="Times" pitchFamily="18" charset="0"/>
              </a:rPr>
              <a:t>Boy</a:t>
            </a:r>
            <a:r>
              <a:rPr lang="en-US" sz="2400" dirty="0">
                <a:latin typeface="Times" pitchFamily="18" charset="0"/>
              </a:rPr>
              <a:t>)(</a:t>
            </a:r>
            <a:r>
              <a:rPr lang="en-US" sz="2400" i="1" dirty="0">
                <a:latin typeface="Times" pitchFamily="18" charset="0"/>
              </a:rPr>
              <a:t>Danced</a:t>
            </a:r>
            <a:r>
              <a:rPr lang="en-US" sz="2400" dirty="0" smtClean="0">
                <a:latin typeface="Times" pitchFamily="18" charset="0"/>
              </a:rPr>
              <a:t>)</a:t>
            </a:r>
            <a:r>
              <a:rPr lang="en-US" sz="2800" dirty="0" smtClean="0">
                <a:latin typeface="Times" pitchFamily="18" charset="0"/>
              </a:rPr>
              <a:t>   </a:t>
            </a:r>
            <a:r>
              <a:rPr lang="en-US" sz="2400" dirty="0" smtClean="0">
                <a:latin typeface="Times" pitchFamily="18" charset="0"/>
                <a:sym typeface="Symbol"/>
              </a:rPr>
              <a:t></a:t>
            </a:r>
            <a:r>
              <a:rPr lang="en-US" sz="2400" dirty="0" smtClean="0">
                <a:latin typeface="Times" pitchFamily="18" charset="0"/>
              </a:rPr>
              <a:t> | </a:t>
            </a:r>
            <a:r>
              <a:rPr lang="en-US" sz="2400" i="1" dirty="0" smtClean="0">
                <a:latin typeface="Times" pitchFamily="18" charset="0"/>
              </a:rPr>
              <a:t>Boy</a:t>
            </a:r>
            <a:r>
              <a:rPr lang="en-US" sz="2400" dirty="0" smtClean="0">
                <a:latin typeface="Times" pitchFamily="18" charset="0"/>
              </a:rPr>
              <a:t> </a:t>
            </a:r>
            <a:r>
              <a:rPr lang="en-US" sz="2400" dirty="0">
                <a:latin typeface="Times" pitchFamily="18" charset="0"/>
                <a:sym typeface="Symbol"/>
              </a:rPr>
              <a:t> </a:t>
            </a:r>
            <a:r>
              <a:rPr lang="en-US" sz="2400" i="1" dirty="0">
                <a:latin typeface="Times" pitchFamily="18" charset="0"/>
                <a:sym typeface="Symbol"/>
              </a:rPr>
              <a:t>Danced  </a:t>
            </a:r>
            <a:r>
              <a:rPr lang="en-US" sz="2400" dirty="0" smtClean="0">
                <a:latin typeface="Times" pitchFamily="18" charset="0"/>
                <a:sym typeface="Symbol"/>
              </a:rPr>
              <a:t>| &gt; ½ | </a:t>
            </a:r>
            <a:r>
              <a:rPr lang="en-US" sz="2400" i="1" dirty="0" smtClean="0">
                <a:latin typeface="Times" pitchFamily="18" charset="0"/>
                <a:sym typeface="Symbol"/>
              </a:rPr>
              <a:t>Boy </a:t>
            </a:r>
            <a:r>
              <a:rPr lang="en-US" sz="2400" dirty="0" smtClean="0">
                <a:latin typeface="Times" pitchFamily="18" charset="0"/>
                <a:sym typeface="Symbol"/>
              </a:rPr>
              <a:t>|</a:t>
            </a:r>
            <a:r>
              <a:rPr lang="en-US" sz="2400" i="1" dirty="0" smtClean="0">
                <a:latin typeface="Times" pitchFamily="18" charset="0"/>
                <a:sym typeface="Symbol"/>
              </a:rPr>
              <a:t> </a:t>
            </a:r>
            <a:endParaRPr lang="en-US" sz="2400" b="1" i="1" dirty="0" smtClean="0">
              <a:latin typeface="Times" pitchFamily="18" charset="0"/>
            </a:endParaRPr>
          </a:p>
          <a:p>
            <a:pPr marL="114300" indent="-111125">
              <a:buNone/>
            </a:pPr>
            <a:r>
              <a:rPr lang="en-US" sz="2800" b="1" i="1" dirty="0" smtClean="0">
                <a:latin typeface="Times" pitchFamily="18" charset="0"/>
              </a:rPr>
              <a:t>No</a:t>
            </a:r>
            <a:r>
              <a:rPr lang="en-US" sz="2800" dirty="0">
                <a:latin typeface="Times" pitchFamily="18" charset="0"/>
              </a:rPr>
              <a:t>(</a:t>
            </a:r>
            <a:r>
              <a:rPr lang="en-US" sz="2800" i="1" dirty="0">
                <a:latin typeface="Times" pitchFamily="18" charset="0"/>
              </a:rPr>
              <a:t>Boy</a:t>
            </a:r>
            <a:r>
              <a:rPr lang="en-US" sz="2800" dirty="0">
                <a:latin typeface="Times" pitchFamily="18" charset="0"/>
              </a:rPr>
              <a:t>)(</a:t>
            </a:r>
            <a:r>
              <a:rPr lang="en-US" sz="2800" i="1" dirty="0">
                <a:latin typeface="Times" pitchFamily="18" charset="0"/>
              </a:rPr>
              <a:t>Danced</a:t>
            </a:r>
            <a:r>
              <a:rPr lang="en-US" sz="2800" dirty="0" smtClean="0">
                <a:latin typeface="Times" pitchFamily="18" charset="0"/>
              </a:rPr>
              <a:t>)  	</a:t>
            </a:r>
            <a:r>
              <a:rPr lang="en-US" sz="2800" dirty="0" smtClean="0">
                <a:latin typeface="Times" pitchFamily="18" charset="0"/>
                <a:sym typeface="Symbol"/>
              </a:rPr>
              <a:t> </a:t>
            </a:r>
            <a:r>
              <a:rPr lang="en-US" sz="2800" dirty="0" smtClean="0">
                <a:latin typeface="Times" pitchFamily="18" charset="0"/>
              </a:rPr>
              <a:t>  </a:t>
            </a:r>
            <a:r>
              <a:rPr lang="en-US" sz="2800" i="1" dirty="0" smtClean="0">
                <a:latin typeface="Times" pitchFamily="18" charset="0"/>
              </a:rPr>
              <a:t>Boy</a:t>
            </a:r>
            <a:r>
              <a:rPr lang="en-US" sz="2800" dirty="0" smtClean="0">
                <a:latin typeface="Times" pitchFamily="18" charset="0"/>
              </a:rPr>
              <a:t> </a:t>
            </a:r>
            <a:r>
              <a:rPr lang="en-US" sz="2800" dirty="0">
                <a:latin typeface="Times" pitchFamily="18" charset="0"/>
                <a:sym typeface="Symbol"/>
              </a:rPr>
              <a:t> </a:t>
            </a:r>
            <a:r>
              <a:rPr lang="en-US" sz="2800" i="1" dirty="0">
                <a:latin typeface="Times" pitchFamily="18" charset="0"/>
                <a:sym typeface="Symbol"/>
              </a:rPr>
              <a:t>Danced  </a:t>
            </a:r>
            <a:r>
              <a:rPr lang="en-US" sz="2800" dirty="0" smtClean="0">
                <a:latin typeface="Times" pitchFamily="18" charset="0"/>
                <a:sym typeface="Symbol"/>
              </a:rPr>
              <a:t>= </a:t>
            </a:r>
            <a:r>
              <a:rPr lang="en-US" sz="2800" dirty="0">
                <a:latin typeface="Times" pitchFamily="18" charset="0"/>
                <a:sym typeface="Symbol"/>
              </a:rPr>
              <a:t></a:t>
            </a:r>
            <a:endParaRPr lang="en-US" sz="2800" b="1" i="1" dirty="0" smtClean="0">
              <a:latin typeface="Times" pitchFamily="18" charset="0"/>
            </a:endParaRPr>
          </a:p>
          <a:p>
            <a:pPr marL="114300" indent="-111125">
              <a:buNone/>
            </a:pPr>
            <a:r>
              <a:rPr lang="en-US" sz="2800" b="1" i="1" dirty="0" smtClean="0">
                <a:latin typeface="Times" pitchFamily="18" charset="0"/>
              </a:rPr>
              <a:t>Every</a:t>
            </a:r>
            <a:r>
              <a:rPr lang="en-US" sz="2800" dirty="0" smtClean="0">
                <a:latin typeface="Times" pitchFamily="18" charset="0"/>
              </a:rPr>
              <a:t>(</a:t>
            </a:r>
            <a:r>
              <a:rPr lang="en-US" sz="2800" i="1" dirty="0" smtClean="0">
                <a:latin typeface="Times" pitchFamily="18" charset="0"/>
              </a:rPr>
              <a:t>Boy</a:t>
            </a:r>
            <a:r>
              <a:rPr lang="en-US" sz="2800" dirty="0">
                <a:latin typeface="Times" pitchFamily="18" charset="0"/>
              </a:rPr>
              <a:t>)(</a:t>
            </a:r>
            <a:r>
              <a:rPr lang="en-US" sz="2800" i="1" dirty="0">
                <a:latin typeface="Times" pitchFamily="18" charset="0"/>
              </a:rPr>
              <a:t>Danced</a:t>
            </a:r>
            <a:r>
              <a:rPr lang="en-US" sz="2800" dirty="0" smtClean="0">
                <a:latin typeface="Times" pitchFamily="18" charset="0"/>
              </a:rPr>
              <a:t>)	</a:t>
            </a:r>
            <a:endParaRPr lang="en-US" sz="2800" b="1" dirty="0" smtClean="0">
              <a:latin typeface="Times" pitchFamily="18" charset="0"/>
            </a:endParaRPr>
          </a:p>
        </p:txBody>
      </p:sp>
    </p:spTree>
    <p:extLst>
      <p:ext uri="{BB962C8B-B14F-4D97-AF65-F5344CB8AC3E}">
        <p14:creationId xmlns:p14="http://schemas.microsoft.com/office/powerpoint/2010/main" val="385771789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Determiners summary</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153400" cy="4800600"/>
          </a:xfrm>
          <a:solidFill>
            <a:schemeClr val="bg1"/>
          </a:solidFill>
        </p:spPr>
        <p:txBody>
          <a:bodyPr>
            <a:normAutofit/>
          </a:bodyPr>
          <a:lstStyle/>
          <a:p>
            <a:pPr marL="0" indent="3175">
              <a:buNone/>
            </a:pPr>
            <a:r>
              <a:rPr lang="en-US" sz="2800" dirty="0" smtClean="0">
                <a:latin typeface="Times" pitchFamily="18" charset="0"/>
              </a:rPr>
              <a:t>All the sentences we have seen have the structure:</a:t>
            </a:r>
          </a:p>
          <a:p>
            <a:pPr marL="228600" indent="3175">
              <a:buNone/>
            </a:pPr>
            <a:endParaRPr lang="en-US" sz="1400" b="1" dirty="0">
              <a:latin typeface="Times" pitchFamily="18" charset="0"/>
            </a:endParaRPr>
          </a:p>
          <a:p>
            <a:pPr marL="228600" indent="3175">
              <a:buNone/>
            </a:pPr>
            <a:r>
              <a:rPr lang="en-US" sz="2800" b="1" i="1" dirty="0" err="1" smtClean="0">
                <a:latin typeface="Times" pitchFamily="18" charset="0"/>
              </a:rPr>
              <a:t>Det</a:t>
            </a:r>
            <a:r>
              <a:rPr lang="en-US" sz="2800" b="1" dirty="0" smtClean="0">
                <a:latin typeface="Times" pitchFamily="18" charset="0"/>
              </a:rPr>
              <a:t>(A)(B)</a:t>
            </a:r>
          </a:p>
          <a:p>
            <a:pPr indent="-111125">
              <a:buNone/>
            </a:pPr>
            <a:endParaRPr lang="en-US" sz="2800" b="1" i="1" dirty="0">
              <a:latin typeface="Times" pitchFamily="18" charset="0"/>
            </a:endParaRPr>
          </a:p>
          <a:p>
            <a:pPr marL="114300" indent="-111125">
              <a:buNone/>
            </a:pPr>
            <a:r>
              <a:rPr lang="en-US" sz="2800" b="1" i="1" dirty="0" smtClean="0">
                <a:latin typeface="Times" pitchFamily="18" charset="0"/>
              </a:rPr>
              <a:t>Some</a:t>
            </a:r>
            <a:r>
              <a:rPr lang="en-US" sz="2800" dirty="0" smtClean="0">
                <a:latin typeface="Times" pitchFamily="18" charset="0"/>
              </a:rPr>
              <a:t>(</a:t>
            </a:r>
            <a:r>
              <a:rPr lang="en-US" sz="2800" i="1" dirty="0" smtClean="0">
                <a:latin typeface="Times" pitchFamily="18" charset="0"/>
              </a:rPr>
              <a:t>Boy</a:t>
            </a:r>
            <a:r>
              <a:rPr lang="en-US" sz="2800" dirty="0" smtClean="0">
                <a:latin typeface="Times" pitchFamily="18" charset="0"/>
              </a:rPr>
              <a:t>)(</a:t>
            </a:r>
            <a:r>
              <a:rPr lang="en-US" sz="2800" i="1" dirty="0" smtClean="0">
                <a:latin typeface="Times" pitchFamily="18" charset="0"/>
              </a:rPr>
              <a:t>Danced</a:t>
            </a:r>
            <a:r>
              <a:rPr lang="en-US" sz="2800" dirty="0" smtClean="0">
                <a:latin typeface="Times" pitchFamily="18" charset="0"/>
              </a:rPr>
              <a:t>) 	</a:t>
            </a:r>
            <a:r>
              <a:rPr lang="en-US" sz="2800" dirty="0" smtClean="0">
                <a:latin typeface="Times" pitchFamily="18" charset="0"/>
                <a:sym typeface="Symbol"/>
              </a:rPr>
              <a:t></a:t>
            </a:r>
            <a:r>
              <a:rPr lang="en-US" sz="2800" dirty="0" smtClean="0">
                <a:latin typeface="Times" pitchFamily="18" charset="0"/>
              </a:rPr>
              <a:t>   </a:t>
            </a:r>
            <a:r>
              <a:rPr lang="en-US" sz="2800" i="1" dirty="0" smtClean="0">
                <a:latin typeface="Times" pitchFamily="18" charset="0"/>
              </a:rPr>
              <a:t>Boy</a:t>
            </a:r>
            <a:r>
              <a:rPr lang="en-US" sz="2800" dirty="0" smtClean="0">
                <a:latin typeface="Times" pitchFamily="18" charset="0"/>
              </a:rPr>
              <a:t> </a:t>
            </a:r>
            <a:r>
              <a:rPr lang="en-US" sz="2800" dirty="0">
                <a:latin typeface="Times" pitchFamily="18" charset="0"/>
                <a:sym typeface="Symbol"/>
              </a:rPr>
              <a:t> </a:t>
            </a:r>
            <a:r>
              <a:rPr lang="en-US" sz="2800" i="1" dirty="0">
                <a:latin typeface="Times" pitchFamily="18" charset="0"/>
                <a:sym typeface="Symbol"/>
              </a:rPr>
              <a:t>Danced  </a:t>
            </a:r>
            <a:r>
              <a:rPr lang="en-US" sz="2800" dirty="0">
                <a:latin typeface="Times" pitchFamily="18" charset="0"/>
                <a:sym typeface="Symbol"/>
              </a:rPr>
              <a:t> </a:t>
            </a:r>
            <a:r>
              <a:rPr lang="en-US" sz="2800" dirty="0" smtClean="0">
                <a:latin typeface="Times" pitchFamily="18" charset="0"/>
                <a:sym typeface="Symbol"/>
              </a:rPr>
              <a:t></a:t>
            </a:r>
            <a:endParaRPr lang="en-US" sz="2800" dirty="0" smtClean="0">
              <a:latin typeface="Times" pitchFamily="18" charset="0"/>
            </a:endParaRPr>
          </a:p>
          <a:p>
            <a:pPr marL="114300" indent="-111125">
              <a:buNone/>
            </a:pPr>
            <a:r>
              <a:rPr lang="en-US" sz="2800" b="1" i="1" dirty="0" smtClean="0">
                <a:latin typeface="Times" pitchFamily="18" charset="0"/>
              </a:rPr>
              <a:t>Three</a:t>
            </a:r>
            <a:r>
              <a:rPr lang="en-US" sz="2800" dirty="0">
                <a:latin typeface="Times" pitchFamily="18" charset="0"/>
              </a:rPr>
              <a:t>(</a:t>
            </a:r>
            <a:r>
              <a:rPr lang="en-US" sz="2800" i="1" dirty="0">
                <a:latin typeface="Times" pitchFamily="18" charset="0"/>
              </a:rPr>
              <a:t>Boy</a:t>
            </a:r>
            <a:r>
              <a:rPr lang="en-US" sz="2800" dirty="0">
                <a:latin typeface="Times" pitchFamily="18" charset="0"/>
              </a:rPr>
              <a:t>)(</a:t>
            </a:r>
            <a:r>
              <a:rPr lang="en-US" sz="2800" i="1" dirty="0">
                <a:latin typeface="Times" pitchFamily="18" charset="0"/>
              </a:rPr>
              <a:t>Danced</a:t>
            </a:r>
            <a:r>
              <a:rPr lang="en-US" sz="2800" dirty="0" smtClean="0">
                <a:latin typeface="Times" pitchFamily="18" charset="0"/>
              </a:rPr>
              <a:t>) 	</a:t>
            </a:r>
            <a:r>
              <a:rPr lang="en-US" sz="2800" dirty="0" smtClean="0">
                <a:latin typeface="Times" pitchFamily="18" charset="0"/>
                <a:sym typeface="Symbol"/>
              </a:rPr>
              <a:t></a:t>
            </a:r>
            <a:r>
              <a:rPr lang="en-US" sz="2800" dirty="0" smtClean="0">
                <a:latin typeface="Times" pitchFamily="18" charset="0"/>
              </a:rPr>
              <a:t> | </a:t>
            </a:r>
            <a:r>
              <a:rPr lang="en-US" sz="2800" i="1" dirty="0" smtClean="0">
                <a:latin typeface="Times" pitchFamily="18" charset="0"/>
              </a:rPr>
              <a:t>Boy</a:t>
            </a:r>
            <a:r>
              <a:rPr lang="en-US" sz="2800" dirty="0" smtClean="0">
                <a:latin typeface="Times" pitchFamily="18" charset="0"/>
              </a:rPr>
              <a:t> </a:t>
            </a:r>
            <a:r>
              <a:rPr lang="en-US" sz="2800" dirty="0">
                <a:latin typeface="Times" pitchFamily="18" charset="0"/>
                <a:sym typeface="Symbol"/>
              </a:rPr>
              <a:t> </a:t>
            </a:r>
            <a:r>
              <a:rPr lang="en-US" sz="2800" i="1" dirty="0">
                <a:latin typeface="Times" pitchFamily="18" charset="0"/>
                <a:sym typeface="Symbol"/>
              </a:rPr>
              <a:t>Danced </a:t>
            </a:r>
            <a:r>
              <a:rPr lang="en-US" sz="2800" dirty="0" smtClean="0">
                <a:latin typeface="Times" pitchFamily="18" charset="0"/>
                <a:sym typeface="Symbol"/>
              </a:rPr>
              <a:t>| = 3</a:t>
            </a:r>
            <a:endParaRPr lang="en-US" sz="2800" dirty="0">
              <a:latin typeface="Times" pitchFamily="18" charset="0"/>
            </a:endParaRPr>
          </a:p>
          <a:p>
            <a:pPr marL="114300" indent="-111125">
              <a:buNone/>
            </a:pPr>
            <a:r>
              <a:rPr lang="en-US" sz="2400" b="1" i="1" dirty="0" smtClean="0">
                <a:latin typeface="Times" pitchFamily="18" charset="0"/>
              </a:rPr>
              <a:t>More than half</a:t>
            </a:r>
            <a:r>
              <a:rPr lang="en-US" sz="2400" dirty="0">
                <a:latin typeface="Times" pitchFamily="18" charset="0"/>
              </a:rPr>
              <a:t>(</a:t>
            </a:r>
            <a:r>
              <a:rPr lang="en-US" sz="2400" i="1" dirty="0">
                <a:latin typeface="Times" pitchFamily="18" charset="0"/>
              </a:rPr>
              <a:t>Boy</a:t>
            </a:r>
            <a:r>
              <a:rPr lang="en-US" sz="2400" dirty="0">
                <a:latin typeface="Times" pitchFamily="18" charset="0"/>
              </a:rPr>
              <a:t>)(</a:t>
            </a:r>
            <a:r>
              <a:rPr lang="en-US" sz="2400" i="1" dirty="0">
                <a:latin typeface="Times" pitchFamily="18" charset="0"/>
              </a:rPr>
              <a:t>Danced</a:t>
            </a:r>
            <a:r>
              <a:rPr lang="en-US" sz="2400" dirty="0" smtClean="0">
                <a:latin typeface="Times" pitchFamily="18" charset="0"/>
              </a:rPr>
              <a:t>)</a:t>
            </a:r>
            <a:r>
              <a:rPr lang="en-US" sz="2800" dirty="0" smtClean="0">
                <a:latin typeface="Times" pitchFamily="18" charset="0"/>
              </a:rPr>
              <a:t>   </a:t>
            </a:r>
            <a:r>
              <a:rPr lang="en-US" sz="2400" dirty="0" smtClean="0">
                <a:latin typeface="Times" pitchFamily="18" charset="0"/>
                <a:sym typeface="Symbol"/>
              </a:rPr>
              <a:t></a:t>
            </a:r>
            <a:r>
              <a:rPr lang="en-US" sz="2400" dirty="0" smtClean="0">
                <a:latin typeface="Times" pitchFamily="18" charset="0"/>
              </a:rPr>
              <a:t> | </a:t>
            </a:r>
            <a:r>
              <a:rPr lang="en-US" sz="2400" i="1" dirty="0" smtClean="0">
                <a:latin typeface="Times" pitchFamily="18" charset="0"/>
              </a:rPr>
              <a:t>Boy</a:t>
            </a:r>
            <a:r>
              <a:rPr lang="en-US" sz="2400" dirty="0" smtClean="0">
                <a:latin typeface="Times" pitchFamily="18" charset="0"/>
              </a:rPr>
              <a:t> </a:t>
            </a:r>
            <a:r>
              <a:rPr lang="en-US" sz="2400" dirty="0">
                <a:latin typeface="Times" pitchFamily="18" charset="0"/>
                <a:sym typeface="Symbol"/>
              </a:rPr>
              <a:t> </a:t>
            </a:r>
            <a:r>
              <a:rPr lang="en-US" sz="2400" i="1" dirty="0">
                <a:latin typeface="Times" pitchFamily="18" charset="0"/>
                <a:sym typeface="Symbol"/>
              </a:rPr>
              <a:t>Danced  </a:t>
            </a:r>
            <a:r>
              <a:rPr lang="en-US" sz="2400" dirty="0" smtClean="0">
                <a:latin typeface="Times" pitchFamily="18" charset="0"/>
                <a:sym typeface="Symbol"/>
              </a:rPr>
              <a:t>| &gt; ½ | </a:t>
            </a:r>
            <a:r>
              <a:rPr lang="en-US" sz="2400" i="1" dirty="0" smtClean="0">
                <a:latin typeface="Times" pitchFamily="18" charset="0"/>
                <a:sym typeface="Symbol"/>
              </a:rPr>
              <a:t>Boy</a:t>
            </a:r>
            <a:r>
              <a:rPr lang="en-US" sz="2400" dirty="0" smtClean="0">
                <a:latin typeface="Times" pitchFamily="18" charset="0"/>
                <a:sym typeface="Symbol"/>
              </a:rPr>
              <a:t> |</a:t>
            </a:r>
            <a:r>
              <a:rPr lang="en-US" sz="2400" i="1" dirty="0" smtClean="0">
                <a:latin typeface="Times" pitchFamily="18" charset="0"/>
                <a:sym typeface="Symbol"/>
              </a:rPr>
              <a:t> </a:t>
            </a:r>
            <a:endParaRPr lang="en-US" sz="2400" b="1" i="1" dirty="0" smtClean="0">
              <a:latin typeface="Times" pitchFamily="18" charset="0"/>
            </a:endParaRPr>
          </a:p>
          <a:p>
            <a:pPr marL="114300" indent="-111125">
              <a:buNone/>
            </a:pPr>
            <a:r>
              <a:rPr lang="en-US" sz="2800" b="1" i="1" dirty="0" smtClean="0">
                <a:latin typeface="Times" pitchFamily="18" charset="0"/>
              </a:rPr>
              <a:t>No</a:t>
            </a:r>
            <a:r>
              <a:rPr lang="en-US" sz="2800" dirty="0">
                <a:latin typeface="Times" pitchFamily="18" charset="0"/>
              </a:rPr>
              <a:t>(</a:t>
            </a:r>
            <a:r>
              <a:rPr lang="en-US" sz="2800" i="1" dirty="0">
                <a:latin typeface="Times" pitchFamily="18" charset="0"/>
              </a:rPr>
              <a:t>Boy</a:t>
            </a:r>
            <a:r>
              <a:rPr lang="en-US" sz="2800" dirty="0">
                <a:latin typeface="Times" pitchFamily="18" charset="0"/>
              </a:rPr>
              <a:t>)(</a:t>
            </a:r>
            <a:r>
              <a:rPr lang="en-US" sz="2800" i="1" dirty="0">
                <a:latin typeface="Times" pitchFamily="18" charset="0"/>
              </a:rPr>
              <a:t>Danced</a:t>
            </a:r>
            <a:r>
              <a:rPr lang="en-US" sz="2800" dirty="0" smtClean="0">
                <a:latin typeface="Times" pitchFamily="18" charset="0"/>
              </a:rPr>
              <a:t>)  	</a:t>
            </a:r>
            <a:r>
              <a:rPr lang="en-US" sz="2800" dirty="0" smtClean="0">
                <a:latin typeface="Times" pitchFamily="18" charset="0"/>
                <a:sym typeface="Symbol"/>
              </a:rPr>
              <a:t> </a:t>
            </a:r>
            <a:r>
              <a:rPr lang="en-US" sz="2800" dirty="0" smtClean="0">
                <a:latin typeface="Times" pitchFamily="18" charset="0"/>
              </a:rPr>
              <a:t>  </a:t>
            </a:r>
            <a:r>
              <a:rPr lang="en-US" sz="2800" i="1" dirty="0" smtClean="0">
                <a:latin typeface="Times" pitchFamily="18" charset="0"/>
              </a:rPr>
              <a:t>Boy</a:t>
            </a:r>
            <a:r>
              <a:rPr lang="en-US" sz="2800" dirty="0" smtClean="0">
                <a:latin typeface="Times" pitchFamily="18" charset="0"/>
              </a:rPr>
              <a:t> </a:t>
            </a:r>
            <a:r>
              <a:rPr lang="en-US" sz="2800" dirty="0">
                <a:latin typeface="Times" pitchFamily="18" charset="0"/>
                <a:sym typeface="Symbol"/>
              </a:rPr>
              <a:t> </a:t>
            </a:r>
            <a:r>
              <a:rPr lang="en-US" sz="2800" i="1" dirty="0">
                <a:latin typeface="Times" pitchFamily="18" charset="0"/>
                <a:sym typeface="Symbol"/>
              </a:rPr>
              <a:t>Danced  </a:t>
            </a:r>
            <a:r>
              <a:rPr lang="en-US" sz="2800" dirty="0" smtClean="0">
                <a:latin typeface="Times" pitchFamily="18" charset="0"/>
                <a:sym typeface="Symbol"/>
              </a:rPr>
              <a:t>= </a:t>
            </a:r>
            <a:r>
              <a:rPr lang="en-US" sz="2800" dirty="0">
                <a:latin typeface="Times" pitchFamily="18" charset="0"/>
                <a:sym typeface="Symbol"/>
              </a:rPr>
              <a:t></a:t>
            </a:r>
            <a:endParaRPr lang="en-US" sz="2800" b="1" i="1" dirty="0" smtClean="0">
              <a:latin typeface="Times" pitchFamily="18" charset="0"/>
            </a:endParaRPr>
          </a:p>
          <a:p>
            <a:pPr marL="114300" indent="-111125">
              <a:buNone/>
            </a:pPr>
            <a:r>
              <a:rPr lang="en-US" sz="2800" b="1" i="1" dirty="0" smtClean="0">
                <a:latin typeface="Times" pitchFamily="18" charset="0"/>
              </a:rPr>
              <a:t>Every</a:t>
            </a:r>
            <a:r>
              <a:rPr lang="en-US" sz="2800" dirty="0" smtClean="0">
                <a:latin typeface="Times" pitchFamily="18" charset="0"/>
              </a:rPr>
              <a:t>(</a:t>
            </a:r>
            <a:r>
              <a:rPr lang="en-US" sz="2800" i="1" dirty="0" smtClean="0">
                <a:latin typeface="Times" pitchFamily="18" charset="0"/>
              </a:rPr>
              <a:t>Boy</a:t>
            </a:r>
            <a:r>
              <a:rPr lang="en-US" sz="2800" dirty="0">
                <a:latin typeface="Times" pitchFamily="18" charset="0"/>
              </a:rPr>
              <a:t>)(</a:t>
            </a:r>
            <a:r>
              <a:rPr lang="en-US" sz="2800" i="1" dirty="0">
                <a:latin typeface="Times" pitchFamily="18" charset="0"/>
              </a:rPr>
              <a:t>Danced</a:t>
            </a:r>
            <a:r>
              <a:rPr lang="en-US" sz="2800" dirty="0" smtClean="0">
                <a:latin typeface="Times" pitchFamily="18" charset="0"/>
              </a:rPr>
              <a:t>)	</a:t>
            </a:r>
            <a:r>
              <a:rPr lang="en-US" sz="2800" dirty="0" smtClean="0">
                <a:latin typeface="Times" pitchFamily="18" charset="0"/>
                <a:sym typeface="Symbol"/>
              </a:rPr>
              <a:t></a:t>
            </a:r>
            <a:r>
              <a:rPr lang="en-US" sz="2800" dirty="0" smtClean="0">
                <a:latin typeface="Times" pitchFamily="18" charset="0"/>
              </a:rPr>
              <a:t>   </a:t>
            </a:r>
            <a:r>
              <a:rPr lang="en-US" sz="2800" i="1" dirty="0" smtClean="0">
                <a:latin typeface="Times" pitchFamily="18" charset="0"/>
              </a:rPr>
              <a:t>Boy</a:t>
            </a:r>
            <a:r>
              <a:rPr lang="en-US" sz="2800" dirty="0" smtClean="0">
                <a:latin typeface="Times" pitchFamily="18" charset="0"/>
              </a:rPr>
              <a:t> </a:t>
            </a:r>
            <a:r>
              <a:rPr lang="en-US" sz="2800" dirty="0">
                <a:latin typeface="Times" pitchFamily="18" charset="0"/>
                <a:sym typeface="Symbol"/>
              </a:rPr>
              <a:t> </a:t>
            </a:r>
            <a:r>
              <a:rPr lang="en-US" sz="2800" i="1" dirty="0">
                <a:latin typeface="Times" pitchFamily="18" charset="0"/>
                <a:sym typeface="Symbol"/>
              </a:rPr>
              <a:t>Danced</a:t>
            </a:r>
            <a:endParaRPr lang="en-US" sz="2800" b="1" dirty="0" smtClean="0">
              <a:latin typeface="Times" pitchFamily="18" charset="0"/>
            </a:endParaRPr>
          </a:p>
        </p:txBody>
      </p:sp>
    </p:spTree>
    <p:extLst>
      <p:ext uri="{BB962C8B-B14F-4D97-AF65-F5344CB8AC3E}">
        <p14:creationId xmlns:p14="http://schemas.microsoft.com/office/powerpoint/2010/main" val="3855513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b="1" dirty="0" smtClean="0">
                <a:solidFill>
                  <a:srgbClr val="0000FF"/>
                </a:solidFill>
                <a:latin typeface="Times New Roman" pitchFamily="18" charset="0"/>
                <a:ea typeface="Tahoma" pitchFamily="34" charset="0"/>
                <a:cs typeface="Times New Roman" pitchFamily="18" charset="0"/>
              </a:rPr>
              <a:t>An application: Explaining entailment patterns</a:t>
            </a:r>
            <a:endParaRPr lang="en-US" sz="3100" b="1" dirty="0">
              <a:solidFill>
                <a:srgbClr val="0000FF"/>
              </a:solidFill>
              <a:latin typeface="Times New Roman" pitchFamily="18" charset="0"/>
              <a:ea typeface="Tahoma" pitchFamily="34" charset="0"/>
              <a:cs typeface="Times New Roman" pitchFamily="18"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09600" y="1447800"/>
                <a:ext cx="8001000" cy="4953000"/>
              </a:xfrm>
              <a:solidFill>
                <a:schemeClr val="bg1"/>
              </a:solidFill>
            </p:spPr>
            <p:txBody>
              <a:bodyPr>
                <a:normAutofit/>
              </a:bodyPr>
              <a:lstStyle/>
              <a:p>
                <a:pPr>
                  <a:buNone/>
                </a:pPr>
                <a:r>
                  <a:rPr lang="en-US" sz="2800" b="1" dirty="0" smtClean="0">
                    <a:latin typeface="Times" pitchFamily="18" charset="0"/>
                  </a:rPr>
                  <a:t>     John sings and John dances</a:t>
                </a:r>
              </a:p>
              <a:p>
                <a:pPr>
                  <a:buNone/>
                </a:pPr>
                <a:r>
                  <a:rPr lang="en-US" sz="100" b="1" dirty="0">
                    <a:latin typeface="Times" pitchFamily="18" charset="0"/>
                  </a:rPr>
                  <a:t>.</a:t>
                </a:r>
                <a14:m>
                  <m:oMath xmlns:m="http://schemas.openxmlformats.org/officeDocument/2006/math">
                    <m:r>
                      <a:rPr lang="en-US" sz="3600" b="1" i="1" smtClean="0">
                        <a:latin typeface="Cambria Math"/>
                        <a:ea typeface="Cambria Math"/>
                      </a:rPr>
                      <m:t>⇒</m:t>
                    </m:r>
                  </m:oMath>
                </a14:m>
                <a:r>
                  <a:rPr lang="en-US" sz="2800" b="1" dirty="0" smtClean="0">
                    <a:latin typeface="Times" pitchFamily="18" charset="0"/>
                  </a:rPr>
                  <a:t> John sings and dances</a:t>
                </a:r>
              </a:p>
              <a:p>
                <a:pPr>
                  <a:buNone/>
                </a:pPr>
                <a:endParaRPr lang="en-US" sz="2800" b="1" dirty="0" smtClean="0">
                  <a:latin typeface="Times" pitchFamily="18" charset="0"/>
                </a:endParaRPr>
              </a:p>
              <a:p>
                <a:pPr>
                  <a:buNone/>
                </a:pPr>
                <a:r>
                  <a:rPr lang="en-US" sz="2800" b="1" dirty="0" smtClean="0">
                    <a:latin typeface="Times" pitchFamily="18" charset="0"/>
                  </a:rPr>
                  <a:t>     Some </a:t>
                </a:r>
                <a:r>
                  <a:rPr lang="en-US" sz="2800" b="1" dirty="0">
                    <a:latin typeface="Times" pitchFamily="18" charset="0"/>
                  </a:rPr>
                  <a:t>boy sings and some boy </a:t>
                </a:r>
                <a:r>
                  <a:rPr lang="en-US" sz="2800" b="1" dirty="0" smtClean="0">
                    <a:latin typeface="Times" pitchFamily="18" charset="0"/>
                  </a:rPr>
                  <a:t>dances</a:t>
                </a:r>
              </a:p>
              <a:p>
                <a:pPr>
                  <a:buNone/>
                </a:pPr>
                <a:r>
                  <a:rPr lang="en-US" sz="100" b="1" dirty="0" smtClean="0">
                    <a:latin typeface="Times" pitchFamily="18" charset="0"/>
                  </a:rPr>
                  <a:t>.</a:t>
                </a:r>
                <a14:m>
                  <m:oMath xmlns:m="http://schemas.openxmlformats.org/officeDocument/2006/math">
                    <m:r>
                      <a:rPr lang="en-US" sz="3600" b="1" i="1" smtClean="0">
                        <a:latin typeface="Cambria Math"/>
                        <a:ea typeface="Cambria Math"/>
                      </a:rPr>
                      <m:t>⇏</m:t>
                    </m:r>
                  </m:oMath>
                </a14:m>
                <a:r>
                  <a:rPr lang="en-US" sz="2800" b="1" dirty="0" smtClean="0">
                    <a:latin typeface="Times" pitchFamily="18" charset="0"/>
                  </a:rPr>
                  <a:t> Some boy sings and dances </a:t>
                </a:r>
              </a:p>
              <a:p>
                <a:pPr marL="228600" indent="0">
                  <a:buNone/>
                </a:pPr>
                <a:endParaRPr lang="en-US" sz="2800" dirty="0" smtClean="0">
                  <a:latin typeface="Times" pitchFamily="18" charset="0"/>
                  <a:cs typeface="Times New Roman" pitchFamily="18" charset="0"/>
                  <a:sym typeface="Symbol"/>
                </a:endParaRPr>
              </a:p>
              <a:p>
                <a:pPr marL="228600" indent="0">
                  <a:buNone/>
                </a:pPr>
                <a:endParaRPr lang="en-US" sz="2800" dirty="0">
                  <a:latin typeface="Times" pitchFamily="18" charset="0"/>
                  <a:cs typeface="Times New Roman"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09600" y="1447800"/>
                <a:ext cx="8001000" cy="4953000"/>
              </a:xfrm>
              <a:blipFill rotWithShape="1">
                <a:blip r:embed="rId2" cstate="print"/>
                <a:stretch>
                  <a:fillRect t="-1232"/>
                </a:stretch>
              </a:blipFill>
            </p:spPr>
            <p:txBody>
              <a:bodyPr/>
              <a:lstStyle/>
              <a:p>
                <a:r>
                  <a:rPr lang="en-US">
                    <a:noFill/>
                  </a:rPr>
                  <a:t> </a:t>
                </a:r>
              </a:p>
            </p:txBody>
          </p:sp>
        </mc:Fallback>
      </mc:AlternateContent>
    </p:spTree>
    <p:extLst>
      <p:ext uri="{BB962C8B-B14F-4D97-AF65-F5344CB8AC3E}">
        <p14:creationId xmlns:p14="http://schemas.microsoft.com/office/powerpoint/2010/main" val="285572489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b="1" dirty="0" smtClean="0">
                <a:solidFill>
                  <a:srgbClr val="0000FF"/>
                </a:solidFill>
                <a:latin typeface="Times New Roman" pitchFamily="18" charset="0"/>
                <a:ea typeface="Tahoma" pitchFamily="34" charset="0"/>
                <a:cs typeface="Times New Roman" pitchFamily="18" charset="0"/>
              </a:rPr>
              <a:t>An application: Explaining entailment patterns</a:t>
            </a:r>
            <a:endParaRPr lang="en-US" sz="3100" b="1" dirty="0">
              <a:solidFill>
                <a:srgbClr val="0000FF"/>
              </a:solidFill>
              <a:latin typeface="Times New Roman" pitchFamily="18" charset="0"/>
              <a:ea typeface="Tahoma" pitchFamily="34" charset="0"/>
              <a:cs typeface="Times New Roman" pitchFamily="18"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09600" y="1447800"/>
                <a:ext cx="8001000" cy="4800600"/>
              </a:xfrm>
              <a:solidFill>
                <a:schemeClr val="bg1"/>
              </a:solidFill>
            </p:spPr>
            <p:txBody>
              <a:bodyPr>
                <a:normAutofit/>
              </a:bodyPr>
              <a:lstStyle/>
              <a:p>
                <a:pPr>
                  <a:buNone/>
                </a:pPr>
                <a:r>
                  <a:rPr lang="en-US" sz="2800" b="1" dirty="0" smtClean="0">
                    <a:latin typeface="Times" pitchFamily="18" charset="0"/>
                  </a:rPr>
                  <a:t>   </a:t>
                </a:r>
                <a:r>
                  <a:rPr lang="en-US" sz="2800" b="1" dirty="0">
                    <a:latin typeface="Times" pitchFamily="18" charset="0"/>
                  </a:rPr>
                  <a:t> </a:t>
                </a:r>
                <a:r>
                  <a:rPr lang="en-US" sz="2800" b="1" dirty="0" smtClean="0">
                    <a:latin typeface="Times" pitchFamily="18" charset="0"/>
                  </a:rPr>
                  <a:t> John </a:t>
                </a:r>
                <a:r>
                  <a:rPr lang="en-US" sz="2800" b="1" dirty="0">
                    <a:latin typeface="Times" pitchFamily="18" charset="0"/>
                  </a:rPr>
                  <a:t>sings and John dances</a:t>
                </a:r>
              </a:p>
              <a:p>
                <a:pPr>
                  <a:buNone/>
                </a:pPr>
                <a:r>
                  <a:rPr lang="en-US" sz="100" b="1" dirty="0">
                    <a:latin typeface="Times" pitchFamily="18" charset="0"/>
                  </a:rPr>
                  <a:t>.</a:t>
                </a:r>
                <a14:m>
                  <m:oMath xmlns:m="http://schemas.openxmlformats.org/officeDocument/2006/math">
                    <m:r>
                      <a:rPr lang="en-US" sz="3600" b="1" i="1">
                        <a:latin typeface="Cambria Math"/>
                        <a:ea typeface="Cambria Math"/>
                      </a:rPr>
                      <m:t>⇒</m:t>
                    </m:r>
                  </m:oMath>
                </a14:m>
                <a:r>
                  <a:rPr lang="en-US" sz="2800" b="1" dirty="0">
                    <a:latin typeface="Times" pitchFamily="18" charset="0"/>
                  </a:rPr>
                  <a:t> John sings and dances</a:t>
                </a:r>
                <a:endParaRPr lang="en-US" sz="2300" b="1" dirty="0" smtClean="0">
                  <a:latin typeface="Times" pitchFamily="18" charset="0"/>
                </a:endParaRPr>
              </a:p>
              <a:p>
                <a:pPr>
                  <a:buNone/>
                </a:pPr>
                <a:endParaRPr lang="en-US" sz="2300" b="1" dirty="0" smtClean="0">
                  <a:latin typeface="Times" pitchFamily="18" charset="0"/>
                </a:endParaRPr>
              </a:p>
              <a:p>
                <a:pPr>
                  <a:buNone/>
                </a:pPr>
                <a:endParaRPr lang="en-US" sz="2400" i="1" dirty="0" smtClean="0">
                  <a:latin typeface="Times" pitchFamily="18" charset="0"/>
                  <a:sym typeface="Symbol"/>
                </a:endParaRPr>
              </a:p>
              <a:p>
                <a:pPr>
                  <a:buNone/>
                </a:pPr>
                <a:endParaRPr lang="en-US" sz="1400" i="1" dirty="0" smtClean="0">
                  <a:latin typeface="Times" pitchFamily="18" charset="0"/>
                  <a:sym typeface="Symbol"/>
                </a:endParaRPr>
              </a:p>
              <a:p>
                <a:pPr>
                  <a:buNone/>
                </a:pPr>
                <a:endParaRPr lang="en-US" sz="1400" i="1" dirty="0" smtClean="0">
                  <a:latin typeface="Times" pitchFamily="18" charset="0"/>
                  <a:sym typeface="Symbol"/>
                </a:endParaRPr>
              </a:p>
              <a:p>
                <a:pPr>
                  <a:buNone/>
                </a:pPr>
                <a:endParaRPr lang="en-US" sz="2300" b="1" dirty="0" smtClean="0">
                  <a:latin typeface="Times" pitchFamily="18" charset="0"/>
                </a:endParaRPr>
              </a:p>
              <a:p>
                <a:pPr>
                  <a:buNone/>
                </a:pPr>
                <a:endParaRPr lang="en-US" sz="2300" b="1" dirty="0" smtClean="0">
                  <a:latin typeface="Times" pitchFamily="18" charset="0"/>
                </a:endParaRPr>
              </a:p>
              <a:p>
                <a:pPr>
                  <a:buNone/>
                </a:pPr>
                <a:endParaRPr lang="en-US" sz="1200" b="1" dirty="0" smtClean="0">
                  <a:latin typeface="Times" pitchFamily="18" charset="0"/>
                </a:endParaRPr>
              </a:p>
              <a:p>
                <a:pPr marL="228600" indent="0">
                  <a:buNone/>
                </a:pPr>
                <a:endParaRPr lang="en-US" sz="2800" i="1" dirty="0" smtClean="0">
                  <a:latin typeface="Times" pitchFamily="18" charset="0"/>
                  <a:cs typeface="Times New Roman" pitchFamily="18" charset="0"/>
                  <a:sym typeface="Symbol"/>
                </a:endParaRPr>
              </a:p>
              <a:p>
                <a:pPr marL="228600" indent="0">
                  <a:buNone/>
                </a:pPr>
                <a:endParaRPr lang="en-US" sz="2800" dirty="0" smtClean="0">
                  <a:latin typeface="Times" pitchFamily="18" charset="0"/>
                  <a:cs typeface="Times New Roman" pitchFamily="18" charset="0"/>
                  <a:sym typeface="Symbol"/>
                </a:endParaRPr>
              </a:p>
              <a:p>
                <a:pPr marL="228600" indent="0">
                  <a:buNone/>
                </a:pPr>
                <a:endParaRPr lang="en-US" sz="2800" dirty="0">
                  <a:latin typeface="Times" pitchFamily="18" charset="0"/>
                  <a:cs typeface="Times New Roman"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09600" y="1447800"/>
                <a:ext cx="8001000" cy="4800600"/>
              </a:xfrm>
              <a:blipFill rotWithShape="1">
                <a:blip r:embed="rId2" cstate="print"/>
                <a:stretch>
                  <a:fillRect t="-1271"/>
                </a:stretch>
              </a:blipFill>
            </p:spPr>
            <p:txBody>
              <a:bodyPr/>
              <a:lstStyle/>
              <a:p>
                <a:r>
                  <a:rPr lang="en-US">
                    <a:noFill/>
                  </a:rPr>
                  <a:t> </a:t>
                </a:r>
              </a:p>
            </p:txBody>
          </p:sp>
        </mc:Fallback>
      </mc:AlternateContent>
      <p:sp>
        <p:nvSpPr>
          <p:cNvPr id="8" name="Oval 7"/>
          <p:cNvSpPr/>
          <p:nvPr/>
        </p:nvSpPr>
        <p:spPr>
          <a:xfrm>
            <a:off x="3276600" y="3429000"/>
            <a:ext cx="1828800" cy="1371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343400" y="3429000"/>
            <a:ext cx="1828800" cy="1371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1"/>
          <p:cNvSpPr>
            <a:spLocks noChangeArrowheads="1"/>
          </p:cNvSpPr>
          <p:nvPr/>
        </p:nvSpPr>
        <p:spPr bwMode="auto">
          <a:xfrm>
            <a:off x="4419600" y="3902333"/>
            <a:ext cx="6858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000" i="1" dirty="0" smtClean="0">
                <a:latin typeface="Times" pitchFamily="18" charset="0"/>
                <a:sym typeface="Webdings"/>
              </a:rPr>
              <a:t>John</a:t>
            </a:r>
            <a:endParaRPr kumimoji="0" lang="en-US" sz="2000" b="0" i="1" u="none" strike="noStrike" cap="none" normalizeH="0" baseline="0" dirty="0" smtClean="0">
              <a:ln>
                <a:noFill/>
              </a:ln>
              <a:effectLst/>
              <a:latin typeface="Calibri" pitchFamily="34" charset="0"/>
              <a:ea typeface="Calibri" pitchFamily="34" charset="0"/>
              <a:cs typeface="Arial" pitchFamily="34" charset="0"/>
              <a:sym typeface="Webdings" pitchFamily="18" charset="2"/>
            </a:endParaRPr>
          </a:p>
        </p:txBody>
      </p:sp>
      <p:sp>
        <p:nvSpPr>
          <p:cNvPr id="11" name="Rectangle 1"/>
          <p:cNvSpPr>
            <a:spLocks noChangeArrowheads="1"/>
          </p:cNvSpPr>
          <p:nvPr/>
        </p:nvSpPr>
        <p:spPr bwMode="auto">
          <a:xfrm>
            <a:off x="3200400" y="3276600"/>
            <a:ext cx="6858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000" dirty="0" smtClean="0">
                <a:latin typeface="Times" pitchFamily="18" charset="0"/>
                <a:sym typeface="Webdings"/>
              </a:rPr>
              <a:t>S</a:t>
            </a:r>
            <a:endParaRPr kumimoji="0" lang="en-US" sz="2000" b="0" u="none" strike="noStrike" cap="none" normalizeH="0" baseline="0" dirty="0" smtClean="0">
              <a:ln>
                <a:noFill/>
              </a:ln>
              <a:effectLst/>
              <a:latin typeface="Calibri" pitchFamily="34" charset="0"/>
              <a:ea typeface="Calibri" pitchFamily="34" charset="0"/>
              <a:cs typeface="Arial" pitchFamily="34" charset="0"/>
              <a:sym typeface="Webdings" pitchFamily="18" charset="2"/>
            </a:endParaRPr>
          </a:p>
        </p:txBody>
      </p:sp>
      <p:sp>
        <p:nvSpPr>
          <p:cNvPr id="12" name="Rectangle 1"/>
          <p:cNvSpPr>
            <a:spLocks noChangeArrowheads="1"/>
          </p:cNvSpPr>
          <p:nvPr/>
        </p:nvSpPr>
        <p:spPr bwMode="auto">
          <a:xfrm>
            <a:off x="5943600" y="3276600"/>
            <a:ext cx="6858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000" dirty="0" smtClean="0">
                <a:latin typeface="Times" pitchFamily="18" charset="0"/>
                <a:sym typeface="Webdings"/>
              </a:rPr>
              <a:t>D</a:t>
            </a:r>
            <a:endParaRPr kumimoji="0" lang="en-US" sz="2000" b="0" u="none" strike="noStrike" cap="none" normalizeH="0" baseline="0" dirty="0" smtClean="0">
              <a:ln>
                <a:noFill/>
              </a:ln>
              <a:effectLst/>
              <a:latin typeface="Calibri" pitchFamily="34" charset="0"/>
              <a:ea typeface="Calibri" pitchFamily="34" charset="0"/>
              <a:cs typeface="Arial" pitchFamily="34" charset="0"/>
              <a:sym typeface="Webdings" pitchFamily="18" charset="2"/>
            </a:endParaRPr>
          </a:p>
        </p:txBody>
      </p:sp>
    </p:spTree>
    <p:extLst>
      <p:ext uri="{BB962C8B-B14F-4D97-AF65-F5344CB8AC3E}">
        <p14:creationId xmlns:p14="http://schemas.microsoft.com/office/powerpoint/2010/main" val="81016472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b="1" dirty="0" smtClean="0">
                <a:solidFill>
                  <a:srgbClr val="0000FF"/>
                </a:solidFill>
                <a:latin typeface="Times New Roman" pitchFamily="18" charset="0"/>
                <a:ea typeface="Tahoma" pitchFamily="34" charset="0"/>
                <a:cs typeface="Times New Roman" pitchFamily="18" charset="0"/>
              </a:rPr>
              <a:t>An application: Explaining entailment patterns</a:t>
            </a:r>
            <a:endParaRPr lang="en-US" sz="3100" b="1" dirty="0">
              <a:solidFill>
                <a:srgbClr val="0000FF"/>
              </a:solidFill>
              <a:latin typeface="Times New Roman" pitchFamily="18" charset="0"/>
              <a:ea typeface="Tahoma" pitchFamily="34" charset="0"/>
              <a:cs typeface="Times New Roman" pitchFamily="18"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09600" y="1447800"/>
                <a:ext cx="8001000" cy="4800600"/>
              </a:xfrm>
              <a:solidFill>
                <a:schemeClr val="bg1"/>
              </a:solidFill>
            </p:spPr>
            <p:txBody>
              <a:bodyPr>
                <a:normAutofit/>
              </a:bodyPr>
              <a:lstStyle/>
              <a:p>
                <a:pPr>
                  <a:buNone/>
                </a:pPr>
                <a:r>
                  <a:rPr lang="en-US" sz="2800" b="1" dirty="0" smtClean="0">
                    <a:latin typeface="Times" pitchFamily="18" charset="0"/>
                  </a:rPr>
                  <a:t>     Some </a:t>
                </a:r>
                <a:r>
                  <a:rPr lang="en-US" sz="2800" b="1" dirty="0">
                    <a:latin typeface="Times" pitchFamily="18" charset="0"/>
                  </a:rPr>
                  <a:t>boy sings and some boy dances</a:t>
                </a:r>
              </a:p>
              <a:p>
                <a:pPr>
                  <a:buNone/>
                </a:pPr>
                <a:r>
                  <a:rPr lang="en-US" sz="100" b="1" dirty="0">
                    <a:latin typeface="Times" pitchFamily="18" charset="0"/>
                  </a:rPr>
                  <a:t>.</a:t>
                </a:r>
                <a14:m>
                  <m:oMath xmlns:m="http://schemas.openxmlformats.org/officeDocument/2006/math">
                    <m:r>
                      <a:rPr lang="en-US" sz="3600" b="1" i="1">
                        <a:latin typeface="Cambria Math"/>
                        <a:ea typeface="Cambria Math"/>
                      </a:rPr>
                      <m:t>⇏</m:t>
                    </m:r>
                  </m:oMath>
                </a14:m>
                <a:r>
                  <a:rPr lang="en-US" sz="2800" b="1" dirty="0">
                    <a:latin typeface="Times" pitchFamily="18" charset="0"/>
                  </a:rPr>
                  <a:t> Some boy sings and dances </a:t>
                </a:r>
                <a:endParaRPr lang="en-US" sz="2300" b="1" dirty="0" smtClean="0">
                  <a:latin typeface="Times" pitchFamily="18" charset="0"/>
                </a:endParaRPr>
              </a:p>
              <a:p>
                <a:pPr>
                  <a:buNone/>
                </a:pPr>
                <a:endParaRPr lang="en-US" sz="2300" b="1" dirty="0" smtClean="0">
                  <a:latin typeface="Times" pitchFamily="18" charset="0"/>
                </a:endParaRPr>
              </a:p>
              <a:p>
                <a:pPr>
                  <a:buNone/>
                </a:pPr>
                <a:endParaRPr lang="en-US" sz="2400" i="1" dirty="0" smtClean="0">
                  <a:latin typeface="Times" pitchFamily="18" charset="0"/>
                  <a:sym typeface="Symbol"/>
                </a:endParaRPr>
              </a:p>
              <a:p>
                <a:pPr>
                  <a:buNone/>
                </a:pPr>
                <a:endParaRPr lang="en-US" sz="2300" b="1" dirty="0" smtClean="0">
                  <a:latin typeface="Times" pitchFamily="18" charset="0"/>
                </a:endParaRPr>
              </a:p>
              <a:p>
                <a:pPr>
                  <a:buNone/>
                </a:pPr>
                <a:endParaRPr lang="en-US" sz="2300" b="1" dirty="0" smtClean="0">
                  <a:latin typeface="Times" pitchFamily="18" charset="0"/>
                </a:endParaRPr>
              </a:p>
              <a:p>
                <a:pPr>
                  <a:buNone/>
                </a:pPr>
                <a:endParaRPr lang="en-US" sz="1200" b="1" dirty="0" smtClean="0">
                  <a:latin typeface="Times" pitchFamily="18" charset="0"/>
                </a:endParaRPr>
              </a:p>
              <a:p>
                <a:pPr marL="228600" indent="0">
                  <a:buNone/>
                </a:pPr>
                <a:endParaRPr lang="en-US" sz="2800" i="1" dirty="0" smtClean="0">
                  <a:latin typeface="Times" pitchFamily="18" charset="0"/>
                  <a:cs typeface="Times New Roman" pitchFamily="18" charset="0"/>
                  <a:sym typeface="Symbol"/>
                </a:endParaRPr>
              </a:p>
              <a:p>
                <a:pPr marL="228600" indent="0">
                  <a:buNone/>
                </a:pPr>
                <a:endParaRPr lang="en-US" sz="2800" dirty="0" smtClean="0">
                  <a:latin typeface="Times" pitchFamily="18" charset="0"/>
                  <a:cs typeface="Times New Roman" pitchFamily="18" charset="0"/>
                  <a:sym typeface="Symbol"/>
                </a:endParaRPr>
              </a:p>
              <a:p>
                <a:pPr marL="228600" indent="0">
                  <a:buNone/>
                </a:pPr>
                <a:endParaRPr lang="en-US" sz="2800" dirty="0">
                  <a:latin typeface="Times" pitchFamily="18" charset="0"/>
                  <a:cs typeface="Times New Roman"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09600" y="1447800"/>
                <a:ext cx="8001000" cy="4800600"/>
              </a:xfrm>
              <a:blipFill rotWithShape="1">
                <a:blip r:embed="rId2" cstate="print"/>
                <a:stretch>
                  <a:fillRect t="-1271"/>
                </a:stretch>
              </a:blipFill>
            </p:spPr>
            <p:txBody>
              <a:bodyPr/>
              <a:lstStyle/>
              <a:p>
                <a:r>
                  <a:rPr lang="en-US">
                    <a:noFill/>
                  </a:rPr>
                  <a:t> </a:t>
                </a:r>
              </a:p>
            </p:txBody>
          </p:sp>
        </mc:Fallback>
      </mc:AlternateContent>
    </p:spTree>
    <p:extLst>
      <p:ext uri="{BB962C8B-B14F-4D97-AF65-F5344CB8AC3E}">
        <p14:creationId xmlns:p14="http://schemas.microsoft.com/office/powerpoint/2010/main" val="373339740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b="1" dirty="0" smtClean="0">
                <a:solidFill>
                  <a:srgbClr val="0000FF"/>
                </a:solidFill>
                <a:latin typeface="Times New Roman" pitchFamily="18" charset="0"/>
                <a:ea typeface="Tahoma" pitchFamily="34" charset="0"/>
                <a:cs typeface="Times New Roman" pitchFamily="18" charset="0"/>
              </a:rPr>
              <a:t>An application: Explaining entailment patterns</a:t>
            </a:r>
            <a:endParaRPr lang="en-US" sz="3100" b="1" dirty="0">
              <a:solidFill>
                <a:srgbClr val="0000FF"/>
              </a:solidFill>
              <a:latin typeface="Times New Roman" pitchFamily="18" charset="0"/>
              <a:ea typeface="Tahoma" pitchFamily="34" charset="0"/>
              <a:cs typeface="Times New Roman" pitchFamily="18"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09600" y="1447800"/>
                <a:ext cx="8001000" cy="4800600"/>
              </a:xfrm>
              <a:solidFill>
                <a:schemeClr val="bg1"/>
              </a:solidFill>
            </p:spPr>
            <p:txBody>
              <a:bodyPr>
                <a:normAutofit/>
              </a:bodyPr>
              <a:lstStyle/>
              <a:p>
                <a:pPr>
                  <a:buNone/>
                </a:pPr>
                <a:r>
                  <a:rPr lang="en-US" sz="2800" b="1" dirty="0" smtClean="0">
                    <a:latin typeface="Times" pitchFamily="18" charset="0"/>
                  </a:rPr>
                  <a:t>     Some </a:t>
                </a:r>
                <a:r>
                  <a:rPr lang="en-US" sz="2800" b="1" dirty="0">
                    <a:latin typeface="Times" pitchFamily="18" charset="0"/>
                  </a:rPr>
                  <a:t>boy sings and some boy dances</a:t>
                </a:r>
              </a:p>
              <a:p>
                <a:pPr>
                  <a:buNone/>
                </a:pPr>
                <a:r>
                  <a:rPr lang="en-US" sz="100" b="1" dirty="0">
                    <a:latin typeface="Times" pitchFamily="18" charset="0"/>
                  </a:rPr>
                  <a:t>.</a:t>
                </a:r>
                <a14:m>
                  <m:oMath xmlns:m="http://schemas.openxmlformats.org/officeDocument/2006/math">
                    <m:r>
                      <a:rPr lang="en-US" sz="3600" b="1" i="1">
                        <a:latin typeface="Cambria Math"/>
                        <a:ea typeface="Cambria Math"/>
                      </a:rPr>
                      <m:t>⇏</m:t>
                    </m:r>
                  </m:oMath>
                </a14:m>
                <a:r>
                  <a:rPr lang="en-US" sz="2800" b="1" dirty="0">
                    <a:latin typeface="Times" pitchFamily="18" charset="0"/>
                  </a:rPr>
                  <a:t> Some boy sings and dances </a:t>
                </a:r>
                <a:endParaRPr lang="en-US" sz="2300" b="1" dirty="0" smtClean="0">
                  <a:latin typeface="Times" pitchFamily="18" charset="0"/>
                </a:endParaRPr>
              </a:p>
              <a:p>
                <a:pPr>
                  <a:buNone/>
                </a:pPr>
                <a:endParaRPr lang="en-US" sz="2300" b="1" dirty="0" smtClean="0">
                  <a:latin typeface="Times" pitchFamily="18" charset="0"/>
                </a:endParaRPr>
              </a:p>
              <a:p>
                <a:pPr>
                  <a:buNone/>
                </a:pPr>
                <a:endParaRPr lang="en-US" sz="2400" i="1" dirty="0" smtClean="0">
                  <a:latin typeface="Times" pitchFamily="18" charset="0"/>
                  <a:sym typeface="Symbol"/>
                </a:endParaRPr>
              </a:p>
              <a:p>
                <a:pPr>
                  <a:buNone/>
                </a:pPr>
                <a:endParaRPr lang="en-US" sz="2300" b="1" dirty="0" smtClean="0">
                  <a:latin typeface="Times" pitchFamily="18" charset="0"/>
                </a:endParaRPr>
              </a:p>
              <a:p>
                <a:pPr>
                  <a:buNone/>
                </a:pPr>
                <a:endParaRPr lang="en-US" sz="2300" b="1" dirty="0" smtClean="0">
                  <a:latin typeface="Times" pitchFamily="18" charset="0"/>
                </a:endParaRPr>
              </a:p>
              <a:p>
                <a:pPr>
                  <a:buNone/>
                </a:pPr>
                <a:endParaRPr lang="en-US" sz="1200" b="1" dirty="0" smtClean="0">
                  <a:latin typeface="Times" pitchFamily="18" charset="0"/>
                </a:endParaRPr>
              </a:p>
              <a:p>
                <a:pPr marL="228600" indent="0">
                  <a:buNone/>
                </a:pPr>
                <a:endParaRPr lang="en-US" sz="2800" i="1" dirty="0" smtClean="0">
                  <a:latin typeface="Times" pitchFamily="18" charset="0"/>
                  <a:cs typeface="Times New Roman" pitchFamily="18" charset="0"/>
                  <a:sym typeface="Symbol"/>
                </a:endParaRPr>
              </a:p>
              <a:p>
                <a:pPr marL="228600" indent="0">
                  <a:buNone/>
                </a:pPr>
                <a:endParaRPr lang="en-US" sz="2800" dirty="0" smtClean="0">
                  <a:latin typeface="Times" pitchFamily="18" charset="0"/>
                  <a:cs typeface="Times New Roman" pitchFamily="18" charset="0"/>
                  <a:sym typeface="Symbol"/>
                </a:endParaRPr>
              </a:p>
              <a:p>
                <a:pPr marL="228600" indent="0">
                  <a:buNone/>
                </a:pPr>
                <a:endParaRPr lang="en-US" sz="2800" dirty="0">
                  <a:latin typeface="Times" pitchFamily="18" charset="0"/>
                  <a:cs typeface="Times New Roman"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09600" y="1447800"/>
                <a:ext cx="8001000" cy="4800600"/>
              </a:xfrm>
              <a:blipFill rotWithShape="1">
                <a:blip r:embed="rId2" cstate="print"/>
                <a:stretch>
                  <a:fillRect t="-1271"/>
                </a:stretch>
              </a:blipFill>
            </p:spPr>
            <p:txBody>
              <a:bodyPr/>
              <a:lstStyle/>
              <a:p>
                <a:r>
                  <a:rPr lang="en-US">
                    <a:noFill/>
                  </a:rPr>
                  <a:t> </a:t>
                </a:r>
              </a:p>
            </p:txBody>
          </p:sp>
        </mc:Fallback>
      </mc:AlternateContent>
      <p:sp>
        <p:nvSpPr>
          <p:cNvPr id="7" name="Oval 6"/>
          <p:cNvSpPr/>
          <p:nvPr/>
        </p:nvSpPr>
        <p:spPr>
          <a:xfrm>
            <a:off x="3048000" y="3886200"/>
            <a:ext cx="1828800" cy="1600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114800" y="3886200"/>
            <a:ext cx="1828800" cy="1600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581400" y="3124200"/>
            <a:ext cx="1828800" cy="1600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1"/>
          <p:cNvSpPr>
            <a:spLocks noChangeArrowheads="1"/>
          </p:cNvSpPr>
          <p:nvPr/>
        </p:nvSpPr>
        <p:spPr bwMode="auto">
          <a:xfrm>
            <a:off x="2819400" y="4038600"/>
            <a:ext cx="6858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000" dirty="0" smtClean="0">
                <a:latin typeface="Times" pitchFamily="18" charset="0"/>
                <a:sym typeface="Webdings"/>
              </a:rPr>
              <a:t>S</a:t>
            </a:r>
            <a:endParaRPr kumimoji="0" lang="en-US" sz="2000" b="0" u="none" strike="noStrike" cap="none" normalizeH="0" baseline="0" dirty="0" smtClean="0">
              <a:ln>
                <a:noFill/>
              </a:ln>
              <a:effectLst/>
              <a:latin typeface="Calibri" pitchFamily="34" charset="0"/>
              <a:ea typeface="Calibri" pitchFamily="34" charset="0"/>
              <a:cs typeface="Arial" pitchFamily="34" charset="0"/>
              <a:sym typeface="Webdings" pitchFamily="18" charset="2"/>
            </a:endParaRPr>
          </a:p>
        </p:txBody>
      </p:sp>
      <p:sp>
        <p:nvSpPr>
          <p:cNvPr id="12" name="Rectangle 1"/>
          <p:cNvSpPr>
            <a:spLocks noChangeArrowheads="1"/>
          </p:cNvSpPr>
          <p:nvPr/>
        </p:nvSpPr>
        <p:spPr bwMode="auto">
          <a:xfrm>
            <a:off x="5867400" y="4038600"/>
            <a:ext cx="6858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000" dirty="0" smtClean="0">
                <a:latin typeface="Times" pitchFamily="18" charset="0"/>
                <a:sym typeface="Webdings"/>
              </a:rPr>
              <a:t>D</a:t>
            </a:r>
            <a:endParaRPr kumimoji="0" lang="en-US" sz="2000" b="0" u="none" strike="noStrike" cap="none" normalizeH="0" baseline="0" dirty="0" smtClean="0">
              <a:ln>
                <a:noFill/>
              </a:ln>
              <a:effectLst/>
              <a:latin typeface="Calibri" pitchFamily="34" charset="0"/>
              <a:ea typeface="Calibri" pitchFamily="34" charset="0"/>
              <a:cs typeface="Arial" pitchFamily="34" charset="0"/>
              <a:sym typeface="Webdings" pitchFamily="18" charset="2"/>
            </a:endParaRPr>
          </a:p>
        </p:txBody>
      </p:sp>
      <p:sp>
        <p:nvSpPr>
          <p:cNvPr id="13" name="Rectangle 1"/>
          <p:cNvSpPr>
            <a:spLocks noChangeArrowheads="1"/>
          </p:cNvSpPr>
          <p:nvPr/>
        </p:nvSpPr>
        <p:spPr bwMode="auto">
          <a:xfrm>
            <a:off x="5029200" y="2895600"/>
            <a:ext cx="6858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000" dirty="0" smtClean="0">
                <a:latin typeface="Times" pitchFamily="18" charset="0"/>
                <a:sym typeface="Webdings"/>
              </a:rPr>
              <a:t>B</a:t>
            </a:r>
            <a:endParaRPr kumimoji="0" lang="en-US" sz="2000" b="0" u="none" strike="noStrike" cap="none" normalizeH="0" baseline="0" dirty="0" smtClean="0">
              <a:ln>
                <a:noFill/>
              </a:ln>
              <a:effectLst/>
              <a:latin typeface="Calibri" pitchFamily="34" charset="0"/>
              <a:ea typeface="Calibri" pitchFamily="34" charset="0"/>
              <a:cs typeface="Arial" pitchFamily="34" charset="0"/>
              <a:sym typeface="Webdings" pitchFamily="18" charset="2"/>
            </a:endParaRPr>
          </a:p>
        </p:txBody>
      </p:sp>
    </p:spTree>
    <p:extLst>
      <p:ext uri="{BB962C8B-B14F-4D97-AF65-F5344CB8AC3E}">
        <p14:creationId xmlns:p14="http://schemas.microsoft.com/office/powerpoint/2010/main" val="105994356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b="1" dirty="0" smtClean="0">
                <a:solidFill>
                  <a:srgbClr val="0000FF"/>
                </a:solidFill>
                <a:latin typeface="Times New Roman" pitchFamily="18" charset="0"/>
                <a:ea typeface="Tahoma" pitchFamily="34" charset="0"/>
                <a:cs typeface="Times New Roman" pitchFamily="18" charset="0"/>
              </a:rPr>
              <a:t>An application: Explaining entailment patterns</a:t>
            </a:r>
            <a:endParaRPr lang="en-US" sz="31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01000" cy="4800600"/>
          </a:xfrm>
          <a:solidFill>
            <a:schemeClr val="bg1"/>
          </a:solidFill>
        </p:spPr>
        <p:txBody>
          <a:bodyPr>
            <a:normAutofit/>
          </a:bodyPr>
          <a:lstStyle/>
          <a:p>
            <a:pPr>
              <a:buNone/>
            </a:pPr>
            <a:r>
              <a:rPr lang="en-US" sz="2800" b="1" dirty="0" smtClean="0">
                <a:latin typeface="Times" pitchFamily="18" charset="0"/>
              </a:rPr>
              <a:t>   Some boy sings and some boy dances</a:t>
            </a:r>
          </a:p>
          <a:p>
            <a:pPr>
              <a:buNone/>
            </a:pPr>
            <a:endParaRPr lang="en-US" sz="2300" b="1" dirty="0" smtClean="0">
              <a:latin typeface="Times" pitchFamily="18" charset="0"/>
            </a:endParaRPr>
          </a:p>
          <a:p>
            <a:pPr>
              <a:buNone/>
            </a:pPr>
            <a:endParaRPr lang="en-US" sz="2300" b="1" dirty="0" smtClean="0">
              <a:latin typeface="Times" pitchFamily="18" charset="0"/>
            </a:endParaRPr>
          </a:p>
          <a:p>
            <a:pPr>
              <a:buNone/>
            </a:pPr>
            <a:endParaRPr lang="en-US" sz="2400" i="1" dirty="0" smtClean="0">
              <a:latin typeface="Times" pitchFamily="18" charset="0"/>
              <a:sym typeface="Symbol"/>
            </a:endParaRPr>
          </a:p>
          <a:p>
            <a:pPr>
              <a:buNone/>
            </a:pPr>
            <a:endParaRPr lang="en-US" sz="2300" b="1" dirty="0" smtClean="0">
              <a:latin typeface="Times" pitchFamily="18" charset="0"/>
            </a:endParaRPr>
          </a:p>
          <a:p>
            <a:pPr>
              <a:buNone/>
            </a:pPr>
            <a:endParaRPr lang="en-US" sz="2300" b="1" dirty="0" smtClean="0">
              <a:latin typeface="Times" pitchFamily="18" charset="0"/>
            </a:endParaRPr>
          </a:p>
          <a:p>
            <a:pPr>
              <a:buNone/>
            </a:pPr>
            <a:endParaRPr lang="en-US" sz="1200" b="1" dirty="0" smtClean="0">
              <a:latin typeface="Times" pitchFamily="18" charset="0"/>
            </a:endParaRPr>
          </a:p>
          <a:p>
            <a:pPr marL="228600" indent="0">
              <a:buNone/>
            </a:pPr>
            <a:endParaRPr lang="en-US" sz="2800" i="1" dirty="0" smtClean="0">
              <a:latin typeface="Times" pitchFamily="18" charset="0"/>
              <a:cs typeface="Times New Roman" pitchFamily="18" charset="0"/>
              <a:sym typeface="Symbol"/>
            </a:endParaRPr>
          </a:p>
          <a:p>
            <a:pPr marL="228600" indent="0">
              <a:buNone/>
            </a:pPr>
            <a:endParaRPr lang="en-US" sz="2800" dirty="0" smtClean="0">
              <a:latin typeface="Times" pitchFamily="18" charset="0"/>
              <a:cs typeface="Times New Roman" pitchFamily="18" charset="0"/>
              <a:sym typeface="Symbol"/>
            </a:endParaRPr>
          </a:p>
          <a:p>
            <a:pPr marL="228600" indent="0">
              <a:buNone/>
            </a:pPr>
            <a:endParaRPr lang="en-US" sz="2800" dirty="0">
              <a:latin typeface="Times" pitchFamily="18" charset="0"/>
              <a:cs typeface="Times New Roman" pitchFamily="18" charset="0"/>
            </a:endParaRPr>
          </a:p>
        </p:txBody>
      </p:sp>
      <p:sp>
        <p:nvSpPr>
          <p:cNvPr id="7" name="Oval 6"/>
          <p:cNvSpPr/>
          <p:nvPr/>
        </p:nvSpPr>
        <p:spPr>
          <a:xfrm>
            <a:off x="3048000" y="3886200"/>
            <a:ext cx="1828800" cy="1600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114800" y="3886200"/>
            <a:ext cx="1828800" cy="1600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581400" y="3124200"/>
            <a:ext cx="1828800" cy="1600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1"/>
          <p:cNvSpPr>
            <a:spLocks noChangeArrowheads="1"/>
          </p:cNvSpPr>
          <p:nvPr/>
        </p:nvSpPr>
        <p:spPr bwMode="auto">
          <a:xfrm>
            <a:off x="2819400" y="4038600"/>
            <a:ext cx="6858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000" dirty="0" smtClean="0">
                <a:latin typeface="Times" pitchFamily="18" charset="0"/>
                <a:sym typeface="Webdings"/>
              </a:rPr>
              <a:t>S</a:t>
            </a:r>
            <a:endParaRPr kumimoji="0" lang="en-US" sz="2000" b="0" u="none" strike="noStrike" cap="none" normalizeH="0" baseline="0" dirty="0" smtClean="0">
              <a:ln>
                <a:noFill/>
              </a:ln>
              <a:effectLst/>
              <a:latin typeface="Calibri" pitchFamily="34" charset="0"/>
              <a:ea typeface="Calibri" pitchFamily="34" charset="0"/>
              <a:cs typeface="Arial" pitchFamily="34" charset="0"/>
              <a:sym typeface="Webdings" pitchFamily="18" charset="2"/>
            </a:endParaRPr>
          </a:p>
        </p:txBody>
      </p:sp>
      <p:sp>
        <p:nvSpPr>
          <p:cNvPr id="11" name="Rectangle 1"/>
          <p:cNvSpPr>
            <a:spLocks noChangeArrowheads="1"/>
          </p:cNvSpPr>
          <p:nvPr/>
        </p:nvSpPr>
        <p:spPr bwMode="auto">
          <a:xfrm>
            <a:off x="5867400" y="4038600"/>
            <a:ext cx="6858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000" dirty="0" smtClean="0">
                <a:latin typeface="Times" pitchFamily="18" charset="0"/>
                <a:sym typeface="Webdings"/>
              </a:rPr>
              <a:t>D</a:t>
            </a:r>
            <a:endParaRPr kumimoji="0" lang="en-US" sz="2000" b="0" u="none" strike="noStrike" cap="none" normalizeH="0" baseline="0" dirty="0" smtClean="0">
              <a:ln>
                <a:noFill/>
              </a:ln>
              <a:effectLst/>
              <a:latin typeface="Calibri" pitchFamily="34" charset="0"/>
              <a:ea typeface="Calibri" pitchFamily="34" charset="0"/>
              <a:cs typeface="Arial" pitchFamily="34" charset="0"/>
              <a:sym typeface="Webdings" pitchFamily="18" charset="2"/>
            </a:endParaRPr>
          </a:p>
        </p:txBody>
      </p:sp>
      <p:sp>
        <p:nvSpPr>
          <p:cNvPr id="12" name="Rectangle 1"/>
          <p:cNvSpPr>
            <a:spLocks noChangeArrowheads="1"/>
          </p:cNvSpPr>
          <p:nvPr/>
        </p:nvSpPr>
        <p:spPr bwMode="auto">
          <a:xfrm>
            <a:off x="5029200" y="2895600"/>
            <a:ext cx="6858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000" dirty="0" smtClean="0">
                <a:latin typeface="Times" pitchFamily="18" charset="0"/>
                <a:sym typeface="Webdings"/>
              </a:rPr>
              <a:t>B</a:t>
            </a:r>
            <a:endParaRPr kumimoji="0" lang="en-US" sz="2000" b="0" u="none" strike="noStrike" cap="none" normalizeH="0" baseline="0" dirty="0" smtClean="0">
              <a:ln>
                <a:noFill/>
              </a:ln>
              <a:effectLst/>
              <a:latin typeface="Calibri" pitchFamily="34" charset="0"/>
              <a:ea typeface="Calibri" pitchFamily="34" charset="0"/>
              <a:cs typeface="Arial" pitchFamily="34" charset="0"/>
              <a:sym typeface="Webdings" pitchFamily="18" charset="2"/>
            </a:endParaRPr>
          </a:p>
        </p:txBody>
      </p:sp>
    </p:spTree>
    <p:extLst>
      <p:ext uri="{BB962C8B-B14F-4D97-AF65-F5344CB8AC3E}">
        <p14:creationId xmlns:p14="http://schemas.microsoft.com/office/powerpoint/2010/main" val="39463301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rgbClr val="0000FF"/>
                </a:solidFill>
                <a:latin typeface="Times New Roman" pitchFamily="18" charset="0"/>
                <a:ea typeface="Tahoma" pitchFamily="34" charset="0"/>
                <a:cs typeface="Times New Roman" pitchFamily="18" charset="0"/>
              </a:rPr>
              <a:t>What do sentences mean? </a:t>
            </a:r>
          </a:p>
        </p:txBody>
      </p:sp>
      <p:sp>
        <p:nvSpPr>
          <p:cNvPr id="3" name="Content Placeholder 2"/>
          <p:cNvSpPr>
            <a:spLocks noGrp="1"/>
          </p:cNvSpPr>
          <p:nvPr>
            <p:ph idx="1"/>
          </p:nvPr>
        </p:nvSpPr>
        <p:spPr>
          <a:xfrm>
            <a:off x="609600" y="1447800"/>
            <a:ext cx="8077200" cy="4724400"/>
          </a:xfrm>
        </p:spPr>
        <p:txBody>
          <a:bodyPr>
            <a:normAutofit/>
          </a:bodyPr>
          <a:lstStyle/>
          <a:p>
            <a:pPr marL="0" indent="0">
              <a:buNone/>
            </a:pPr>
            <a:r>
              <a:rPr lang="en-US" sz="2800" b="1" dirty="0" smtClean="0">
                <a:latin typeface="Times New Roman" pitchFamily="18" charset="0"/>
                <a:cs typeface="Times New Roman" pitchFamily="18" charset="0"/>
              </a:rPr>
              <a:t>BUT</a:t>
            </a:r>
            <a:r>
              <a:rPr lang="en-US" sz="2800" dirty="0" smtClean="0">
                <a:latin typeface="Times New Roman" pitchFamily="18" charset="0"/>
                <a:cs typeface="Times New Roman" pitchFamily="18" charset="0"/>
              </a:rPr>
              <a:t>: This can’t be all, since the truth-values of sentences can change over time or situations</a:t>
            </a:r>
          </a:p>
          <a:p>
            <a:pPr marL="0" indent="0">
              <a:buNone/>
            </a:pPr>
            <a:endParaRPr lang="en-US" sz="2000" dirty="0" smtClean="0">
              <a:latin typeface="Times New Roman" pitchFamily="18" charset="0"/>
              <a:cs typeface="Times New Roman" pitchFamily="18" charset="0"/>
            </a:endParaRPr>
          </a:p>
          <a:p>
            <a:pPr marL="228600" indent="0">
              <a:buNone/>
            </a:pPr>
            <a:r>
              <a:rPr lang="en-US" sz="2800" b="1" dirty="0" smtClean="0">
                <a:latin typeface="Times New Roman" pitchFamily="18" charset="0"/>
                <a:cs typeface="Times New Roman" pitchFamily="18" charset="0"/>
              </a:rPr>
              <a:t>Chris is in his office.</a:t>
            </a:r>
          </a:p>
          <a:p>
            <a:pPr marL="228600" indent="0">
              <a:buNone/>
            </a:pPr>
            <a:r>
              <a:rPr lang="en-US" sz="2800" b="1" dirty="0" smtClean="0">
                <a:latin typeface="Times New Roman" pitchFamily="18" charset="0"/>
                <a:cs typeface="Times New Roman" pitchFamily="18" charset="0"/>
              </a:rPr>
              <a:t>The cat is on the mat</a:t>
            </a:r>
          </a:p>
          <a:p>
            <a:pPr marL="857250" indent="0">
              <a:buNone/>
            </a:pPr>
            <a:endParaRPr lang="en-US" sz="2800" dirty="0" smtClean="0">
              <a:latin typeface="Times New Roman" pitchFamily="18" charset="0"/>
              <a:cs typeface="Times New Roman" pitchFamily="18" charset="0"/>
            </a:endParaRPr>
          </a:p>
          <a:p>
            <a:pPr marL="800100" indent="-457200">
              <a:buNone/>
            </a:pPr>
            <a:endParaRPr lang="en-US" sz="2800" dirty="0" smtClean="0">
              <a:latin typeface="Times New Roman" pitchFamily="18" charset="0"/>
              <a:cs typeface="Times New Roman" pitchFamily="18" charset="0"/>
            </a:endParaRPr>
          </a:p>
        </p:txBody>
      </p:sp>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2209800" y="4114800"/>
            <a:ext cx="3505200" cy="1905000"/>
          </a:xfrm>
          <a:prstGeom prst="rect">
            <a:avLst/>
          </a:prstGeom>
        </p:spPr>
      </p:pic>
    </p:spTree>
    <p:extLst>
      <p:ext uri="{BB962C8B-B14F-4D97-AF65-F5344CB8AC3E}">
        <p14:creationId xmlns:p14="http://schemas.microsoft.com/office/powerpoint/2010/main" val="314732023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b="1" dirty="0" smtClean="0">
                <a:solidFill>
                  <a:srgbClr val="0000FF"/>
                </a:solidFill>
                <a:latin typeface="Times New Roman" pitchFamily="18" charset="0"/>
                <a:ea typeface="Tahoma" pitchFamily="34" charset="0"/>
                <a:cs typeface="Times New Roman" pitchFamily="18" charset="0"/>
              </a:rPr>
              <a:t>An application: Explaining entailment patterns</a:t>
            </a:r>
            <a:endParaRPr lang="en-US" sz="31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01000" cy="4800600"/>
          </a:xfrm>
          <a:solidFill>
            <a:schemeClr val="bg1"/>
          </a:solidFill>
        </p:spPr>
        <p:txBody>
          <a:bodyPr>
            <a:normAutofit/>
          </a:bodyPr>
          <a:lstStyle/>
          <a:p>
            <a:pPr>
              <a:buNone/>
            </a:pPr>
            <a:r>
              <a:rPr lang="en-US" sz="2800" b="1" dirty="0" smtClean="0">
                <a:latin typeface="Times" pitchFamily="18" charset="0"/>
              </a:rPr>
              <a:t>   Some boy sings and some boy dances</a:t>
            </a:r>
          </a:p>
          <a:p>
            <a:pPr>
              <a:buNone/>
            </a:pPr>
            <a:endParaRPr lang="en-US" sz="2300" b="1" dirty="0" smtClean="0">
              <a:latin typeface="Times" pitchFamily="18" charset="0"/>
            </a:endParaRPr>
          </a:p>
          <a:p>
            <a:pPr>
              <a:buNone/>
            </a:pPr>
            <a:endParaRPr lang="en-US" sz="2300" b="1" dirty="0" smtClean="0">
              <a:latin typeface="Times" pitchFamily="18" charset="0"/>
            </a:endParaRPr>
          </a:p>
          <a:p>
            <a:pPr>
              <a:buNone/>
            </a:pPr>
            <a:endParaRPr lang="en-US" sz="2400" i="1" dirty="0" smtClean="0">
              <a:latin typeface="Times" pitchFamily="18" charset="0"/>
              <a:sym typeface="Symbol"/>
            </a:endParaRPr>
          </a:p>
          <a:p>
            <a:pPr>
              <a:buNone/>
            </a:pPr>
            <a:endParaRPr lang="en-US" sz="2300" b="1" dirty="0" smtClean="0">
              <a:latin typeface="Times" pitchFamily="18" charset="0"/>
            </a:endParaRPr>
          </a:p>
          <a:p>
            <a:pPr>
              <a:buNone/>
            </a:pPr>
            <a:endParaRPr lang="en-US" sz="2300" b="1" dirty="0" smtClean="0">
              <a:latin typeface="Times" pitchFamily="18" charset="0"/>
            </a:endParaRPr>
          </a:p>
          <a:p>
            <a:pPr>
              <a:buNone/>
            </a:pPr>
            <a:endParaRPr lang="en-US" sz="1200" b="1" dirty="0" smtClean="0">
              <a:latin typeface="Times" pitchFamily="18" charset="0"/>
            </a:endParaRPr>
          </a:p>
          <a:p>
            <a:pPr marL="228600" indent="0">
              <a:buNone/>
            </a:pPr>
            <a:endParaRPr lang="en-US" sz="2800" i="1" dirty="0" smtClean="0">
              <a:latin typeface="Times" pitchFamily="18" charset="0"/>
              <a:cs typeface="Times New Roman" pitchFamily="18" charset="0"/>
              <a:sym typeface="Symbol"/>
            </a:endParaRPr>
          </a:p>
          <a:p>
            <a:pPr marL="228600" indent="0">
              <a:buNone/>
            </a:pPr>
            <a:endParaRPr lang="en-US" sz="2800" dirty="0" smtClean="0">
              <a:latin typeface="Times" pitchFamily="18" charset="0"/>
              <a:cs typeface="Times New Roman" pitchFamily="18" charset="0"/>
              <a:sym typeface="Symbol"/>
            </a:endParaRPr>
          </a:p>
          <a:p>
            <a:pPr marL="228600" indent="0">
              <a:buNone/>
            </a:pPr>
            <a:endParaRPr lang="en-US" sz="2800" dirty="0">
              <a:latin typeface="Times" pitchFamily="18" charset="0"/>
              <a:cs typeface="Times New Roman" pitchFamily="18" charset="0"/>
            </a:endParaRPr>
          </a:p>
        </p:txBody>
      </p:sp>
      <p:sp>
        <p:nvSpPr>
          <p:cNvPr id="16" name="Oval 15"/>
          <p:cNvSpPr/>
          <p:nvPr/>
        </p:nvSpPr>
        <p:spPr>
          <a:xfrm>
            <a:off x="3048000" y="3886200"/>
            <a:ext cx="1828800" cy="1600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4114800" y="3886200"/>
            <a:ext cx="1828800" cy="1600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3581400" y="3124200"/>
            <a:ext cx="1828800" cy="1600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
          <p:cNvSpPr>
            <a:spLocks noChangeArrowheads="1"/>
          </p:cNvSpPr>
          <p:nvPr/>
        </p:nvSpPr>
        <p:spPr bwMode="auto">
          <a:xfrm>
            <a:off x="2819400" y="4038600"/>
            <a:ext cx="6858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000" dirty="0" smtClean="0">
                <a:latin typeface="Times" pitchFamily="18" charset="0"/>
                <a:sym typeface="Webdings"/>
              </a:rPr>
              <a:t>S</a:t>
            </a:r>
            <a:endParaRPr kumimoji="0" lang="en-US" sz="2000" b="0" u="none" strike="noStrike" cap="none" normalizeH="0" baseline="0" dirty="0" smtClean="0">
              <a:ln>
                <a:noFill/>
              </a:ln>
              <a:effectLst/>
              <a:latin typeface="Calibri" pitchFamily="34" charset="0"/>
              <a:ea typeface="Calibri" pitchFamily="34" charset="0"/>
              <a:cs typeface="Arial" pitchFamily="34" charset="0"/>
              <a:sym typeface="Webdings" pitchFamily="18" charset="2"/>
            </a:endParaRPr>
          </a:p>
        </p:txBody>
      </p:sp>
      <p:sp>
        <p:nvSpPr>
          <p:cNvPr id="24" name="Rectangle 1"/>
          <p:cNvSpPr>
            <a:spLocks noChangeArrowheads="1"/>
          </p:cNvSpPr>
          <p:nvPr/>
        </p:nvSpPr>
        <p:spPr bwMode="auto">
          <a:xfrm>
            <a:off x="5867400" y="4038600"/>
            <a:ext cx="6858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000" dirty="0" smtClean="0">
                <a:latin typeface="Times" pitchFamily="18" charset="0"/>
                <a:sym typeface="Webdings"/>
              </a:rPr>
              <a:t>D</a:t>
            </a:r>
            <a:endParaRPr kumimoji="0" lang="en-US" sz="2000" b="0" u="none" strike="noStrike" cap="none" normalizeH="0" baseline="0" dirty="0" smtClean="0">
              <a:ln>
                <a:noFill/>
              </a:ln>
              <a:effectLst/>
              <a:latin typeface="Calibri" pitchFamily="34" charset="0"/>
              <a:ea typeface="Calibri" pitchFamily="34" charset="0"/>
              <a:cs typeface="Arial" pitchFamily="34" charset="0"/>
              <a:sym typeface="Webdings" pitchFamily="18" charset="2"/>
            </a:endParaRPr>
          </a:p>
        </p:txBody>
      </p:sp>
      <p:sp>
        <p:nvSpPr>
          <p:cNvPr id="25" name="Rectangle 1"/>
          <p:cNvSpPr>
            <a:spLocks noChangeArrowheads="1"/>
          </p:cNvSpPr>
          <p:nvPr/>
        </p:nvSpPr>
        <p:spPr bwMode="auto">
          <a:xfrm>
            <a:off x="5029200" y="2895600"/>
            <a:ext cx="6858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000" dirty="0" smtClean="0">
                <a:latin typeface="Times" pitchFamily="18" charset="0"/>
                <a:sym typeface="Webdings"/>
              </a:rPr>
              <a:t>B</a:t>
            </a:r>
            <a:endParaRPr kumimoji="0" lang="en-US" sz="2000" b="0" u="none" strike="noStrike" cap="none" normalizeH="0" baseline="0" dirty="0" smtClean="0">
              <a:ln>
                <a:noFill/>
              </a:ln>
              <a:effectLst/>
              <a:latin typeface="Calibri" pitchFamily="34" charset="0"/>
              <a:ea typeface="Calibri" pitchFamily="34" charset="0"/>
              <a:cs typeface="Arial" pitchFamily="34" charset="0"/>
              <a:sym typeface="Webdings" pitchFamily="18" charset="2"/>
            </a:endParaRPr>
          </a:p>
        </p:txBody>
      </p:sp>
      <p:sp>
        <p:nvSpPr>
          <p:cNvPr id="26" name="Rectangle 1"/>
          <p:cNvSpPr>
            <a:spLocks noChangeArrowheads="1"/>
          </p:cNvSpPr>
          <p:nvPr/>
        </p:nvSpPr>
        <p:spPr bwMode="auto">
          <a:xfrm>
            <a:off x="4267200" y="4100155"/>
            <a:ext cx="6858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smtClean="0">
                <a:latin typeface="Times" pitchFamily="18" charset="0"/>
                <a:sym typeface="Webdings"/>
              </a:rPr>
              <a:t></a:t>
            </a:r>
            <a:endParaRPr kumimoji="0" lang="en-US" sz="2400" b="0" i="0" u="none" strike="noStrike" cap="none" normalizeH="0" baseline="0" dirty="0" smtClean="0">
              <a:ln>
                <a:noFill/>
              </a:ln>
              <a:effectLst/>
              <a:latin typeface="Calibri" pitchFamily="34" charset="0"/>
              <a:ea typeface="Calibri" pitchFamily="34" charset="0"/>
              <a:cs typeface="Arial" pitchFamily="34" charset="0"/>
              <a:sym typeface="Webdings" pitchFamily="18" charset="2"/>
            </a:endParaRPr>
          </a:p>
        </p:txBody>
      </p:sp>
    </p:spTree>
    <p:extLst>
      <p:ext uri="{BB962C8B-B14F-4D97-AF65-F5344CB8AC3E}">
        <p14:creationId xmlns:p14="http://schemas.microsoft.com/office/powerpoint/2010/main" val="382810767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b="1" dirty="0" smtClean="0">
                <a:solidFill>
                  <a:srgbClr val="0000FF"/>
                </a:solidFill>
                <a:latin typeface="Times New Roman" pitchFamily="18" charset="0"/>
                <a:ea typeface="Tahoma" pitchFamily="34" charset="0"/>
                <a:cs typeface="Times New Roman" pitchFamily="18" charset="0"/>
              </a:rPr>
              <a:t>An application: Explaining entailment patterns</a:t>
            </a:r>
            <a:endParaRPr lang="en-US" sz="31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01000" cy="4800600"/>
          </a:xfrm>
          <a:solidFill>
            <a:schemeClr val="bg1"/>
          </a:solidFill>
        </p:spPr>
        <p:txBody>
          <a:bodyPr>
            <a:normAutofit/>
          </a:bodyPr>
          <a:lstStyle/>
          <a:p>
            <a:pPr>
              <a:buNone/>
            </a:pPr>
            <a:r>
              <a:rPr lang="en-US" sz="2800" b="1" dirty="0" smtClean="0">
                <a:latin typeface="Times" pitchFamily="18" charset="0"/>
              </a:rPr>
              <a:t>   Some boy sings and some boy dances</a:t>
            </a:r>
          </a:p>
          <a:p>
            <a:pPr>
              <a:buNone/>
            </a:pPr>
            <a:endParaRPr lang="en-US" sz="2300" b="1" dirty="0" smtClean="0">
              <a:latin typeface="Times" pitchFamily="18" charset="0"/>
            </a:endParaRPr>
          </a:p>
          <a:p>
            <a:pPr>
              <a:buNone/>
            </a:pPr>
            <a:endParaRPr lang="en-US" sz="2300" b="1" dirty="0" smtClean="0">
              <a:latin typeface="Times" pitchFamily="18" charset="0"/>
            </a:endParaRPr>
          </a:p>
          <a:p>
            <a:pPr>
              <a:buNone/>
            </a:pPr>
            <a:endParaRPr lang="en-US" sz="2400" i="1" dirty="0" smtClean="0">
              <a:latin typeface="Times" pitchFamily="18" charset="0"/>
              <a:sym typeface="Symbol"/>
            </a:endParaRPr>
          </a:p>
          <a:p>
            <a:pPr>
              <a:buNone/>
            </a:pPr>
            <a:endParaRPr lang="en-US" sz="2300" b="1" dirty="0" smtClean="0">
              <a:latin typeface="Times" pitchFamily="18" charset="0"/>
            </a:endParaRPr>
          </a:p>
          <a:p>
            <a:pPr>
              <a:buNone/>
            </a:pPr>
            <a:endParaRPr lang="en-US" sz="2300" b="1" dirty="0" smtClean="0">
              <a:latin typeface="Times" pitchFamily="18" charset="0"/>
            </a:endParaRPr>
          </a:p>
          <a:p>
            <a:pPr>
              <a:buNone/>
            </a:pPr>
            <a:endParaRPr lang="en-US" sz="1200" b="1" dirty="0" smtClean="0">
              <a:latin typeface="Times" pitchFamily="18" charset="0"/>
            </a:endParaRPr>
          </a:p>
          <a:p>
            <a:pPr marL="228600" indent="0">
              <a:buNone/>
            </a:pPr>
            <a:endParaRPr lang="en-US" sz="2800" i="1" dirty="0" smtClean="0">
              <a:latin typeface="Times" pitchFamily="18" charset="0"/>
              <a:cs typeface="Times New Roman" pitchFamily="18" charset="0"/>
              <a:sym typeface="Symbol"/>
            </a:endParaRPr>
          </a:p>
          <a:p>
            <a:pPr marL="228600" indent="0">
              <a:buNone/>
            </a:pPr>
            <a:endParaRPr lang="en-US" sz="2800" dirty="0" smtClean="0">
              <a:latin typeface="Times" pitchFamily="18" charset="0"/>
              <a:cs typeface="Times New Roman" pitchFamily="18" charset="0"/>
              <a:sym typeface="Symbol"/>
            </a:endParaRPr>
          </a:p>
          <a:p>
            <a:pPr marL="228600" indent="0">
              <a:buNone/>
            </a:pPr>
            <a:endParaRPr lang="en-US" sz="2800" dirty="0">
              <a:latin typeface="Times" pitchFamily="18" charset="0"/>
              <a:cs typeface="Times New Roman" pitchFamily="18" charset="0"/>
            </a:endParaRPr>
          </a:p>
        </p:txBody>
      </p:sp>
      <p:sp>
        <p:nvSpPr>
          <p:cNvPr id="14" name="Oval 13"/>
          <p:cNvSpPr/>
          <p:nvPr/>
        </p:nvSpPr>
        <p:spPr>
          <a:xfrm>
            <a:off x="3048000" y="3886200"/>
            <a:ext cx="1828800" cy="1600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4114800" y="3886200"/>
            <a:ext cx="1828800" cy="1600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3581400" y="3124200"/>
            <a:ext cx="1828800" cy="1600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
          <p:cNvSpPr>
            <a:spLocks noChangeArrowheads="1"/>
          </p:cNvSpPr>
          <p:nvPr/>
        </p:nvSpPr>
        <p:spPr bwMode="auto">
          <a:xfrm>
            <a:off x="2819400" y="4038600"/>
            <a:ext cx="6858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000" dirty="0" smtClean="0">
                <a:latin typeface="Times" pitchFamily="18" charset="0"/>
                <a:sym typeface="Webdings"/>
              </a:rPr>
              <a:t>S</a:t>
            </a:r>
            <a:endParaRPr kumimoji="0" lang="en-US" sz="2000" b="0" u="none" strike="noStrike" cap="none" normalizeH="0" baseline="0" dirty="0" smtClean="0">
              <a:ln>
                <a:noFill/>
              </a:ln>
              <a:effectLst/>
              <a:latin typeface="Calibri" pitchFamily="34" charset="0"/>
              <a:ea typeface="Calibri" pitchFamily="34" charset="0"/>
              <a:cs typeface="Arial" pitchFamily="34" charset="0"/>
              <a:sym typeface="Webdings" pitchFamily="18" charset="2"/>
            </a:endParaRPr>
          </a:p>
        </p:txBody>
      </p:sp>
      <p:sp>
        <p:nvSpPr>
          <p:cNvPr id="19" name="Rectangle 1"/>
          <p:cNvSpPr>
            <a:spLocks noChangeArrowheads="1"/>
          </p:cNvSpPr>
          <p:nvPr/>
        </p:nvSpPr>
        <p:spPr bwMode="auto">
          <a:xfrm>
            <a:off x="5867400" y="4038600"/>
            <a:ext cx="6858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000" dirty="0" smtClean="0">
                <a:latin typeface="Times" pitchFamily="18" charset="0"/>
                <a:sym typeface="Webdings"/>
              </a:rPr>
              <a:t>D</a:t>
            </a:r>
            <a:endParaRPr kumimoji="0" lang="en-US" sz="2000" b="0" u="none" strike="noStrike" cap="none" normalizeH="0" baseline="0" dirty="0" smtClean="0">
              <a:ln>
                <a:noFill/>
              </a:ln>
              <a:effectLst/>
              <a:latin typeface="Calibri" pitchFamily="34" charset="0"/>
              <a:ea typeface="Calibri" pitchFamily="34" charset="0"/>
              <a:cs typeface="Arial" pitchFamily="34" charset="0"/>
              <a:sym typeface="Webdings" pitchFamily="18" charset="2"/>
            </a:endParaRPr>
          </a:p>
        </p:txBody>
      </p:sp>
      <p:sp>
        <p:nvSpPr>
          <p:cNvPr id="20" name="Rectangle 1"/>
          <p:cNvSpPr>
            <a:spLocks noChangeArrowheads="1"/>
          </p:cNvSpPr>
          <p:nvPr/>
        </p:nvSpPr>
        <p:spPr bwMode="auto">
          <a:xfrm>
            <a:off x="5029200" y="2895600"/>
            <a:ext cx="6858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000" dirty="0" smtClean="0">
                <a:latin typeface="Times" pitchFamily="18" charset="0"/>
                <a:sym typeface="Webdings"/>
              </a:rPr>
              <a:t>B</a:t>
            </a:r>
            <a:endParaRPr kumimoji="0" lang="en-US" sz="2000" b="0" u="none" strike="noStrike" cap="none" normalizeH="0" baseline="0" dirty="0" smtClean="0">
              <a:ln>
                <a:noFill/>
              </a:ln>
              <a:effectLst/>
              <a:latin typeface="Calibri" pitchFamily="34" charset="0"/>
              <a:ea typeface="Calibri" pitchFamily="34" charset="0"/>
              <a:cs typeface="Arial" pitchFamily="34" charset="0"/>
              <a:sym typeface="Webdings" pitchFamily="18" charset="2"/>
            </a:endParaRPr>
          </a:p>
        </p:txBody>
      </p:sp>
      <p:sp>
        <p:nvSpPr>
          <p:cNvPr id="12" name="Rectangle 1"/>
          <p:cNvSpPr>
            <a:spLocks noChangeArrowheads="1"/>
          </p:cNvSpPr>
          <p:nvPr/>
        </p:nvSpPr>
        <p:spPr bwMode="auto">
          <a:xfrm>
            <a:off x="4800600" y="3962400"/>
            <a:ext cx="6858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smtClean="0">
                <a:latin typeface="Times" pitchFamily="18" charset="0"/>
                <a:sym typeface="Webdings"/>
              </a:rPr>
              <a:t></a:t>
            </a:r>
            <a:endParaRPr kumimoji="0" lang="en-US" sz="2400" b="0" i="0" u="none" strike="noStrike" cap="none" normalizeH="0" baseline="0" dirty="0" smtClean="0">
              <a:ln>
                <a:noFill/>
              </a:ln>
              <a:effectLst/>
              <a:latin typeface="Calibri" pitchFamily="34" charset="0"/>
              <a:ea typeface="Calibri" pitchFamily="34" charset="0"/>
              <a:cs typeface="Arial" pitchFamily="34" charset="0"/>
              <a:sym typeface="Webdings" pitchFamily="18" charset="2"/>
            </a:endParaRPr>
          </a:p>
        </p:txBody>
      </p:sp>
      <p:sp>
        <p:nvSpPr>
          <p:cNvPr id="13" name="Rectangle 1"/>
          <p:cNvSpPr>
            <a:spLocks noChangeArrowheads="1"/>
          </p:cNvSpPr>
          <p:nvPr/>
        </p:nvSpPr>
        <p:spPr bwMode="auto">
          <a:xfrm>
            <a:off x="3733800" y="3962400"/>
            <a:ext cx="6858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smtClean="0">
                <a:latin typeface="Times" pitchFamily="18" charset="0"/>
                <a:sym typeface="Webdings"/>
              </a:rPr>
              <a:t></a:t>
            </a:r>
            <a:endParaRPr kumimoji="0" lang="en-US" sz="2400" b="0" i="0" u="none" strike="noStrike" cap="none" normalizeH="0" baseline="0" dirty="0" smtClean="0">
              <a:ln>
                <a:noFill/>
              </a:ln>
              <a:effectLst/>
              <a:latin typeface="Calibri" pitchFamily="34" charset="0"/>
              <a:ea typeface="Calibri" pitchFamily="34" charset="0"/>
              <a:cs typeface="Arial" pitchFamily="34" charset="0"/>
              <a:sym typeface="Webdings" pitchFamily="18" charset="2"/>
            </a:endParaRPr>
          </a:p>
        </p:txBody>
      </p:sp>
    </p:spTree>
    <p:extLst>
      <p:ext uri="{BB962C8B-B14F-4D97-AF65-F5344CB8AC3E}">
        <p14:creationId xmlns:p14="http://schemas.microsoft.com/office/powerpoint/2010/main" val="340017093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b="1" dirty="0" smtClean="0">
                <a:solidFill>
                  <a:srgbClr val="0000FF"/>
                </a:solidFill>
                <a:latin typeface="Times New Roman" pitchFamily="18" charset="0"/>
                <a:ea typeface="Tahoma" pitchFamily="34" charset="0"/>
                <a:cs typeface="Times New Roman" pitchFamily="18" charset="0"/>
              </a:rPr>
              <a:t>An application: Explaining entailment patterns</a:t>
            </a:r>
            <a:endParaRPr lang="en-US" sz="31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01000" cy="4800600"/>
          </a:xfrm>
          <a:solidFill>
            <a:schemeClr val="bg1"/>
          </a:solidFill>
        </p:spPr>
        <p:txBody>
          <a:bodyPr>
            <a:normAutofit/>
          </a:bodyPr>
          <a:lstStyle/>
          <a:p>
            <a:pPr>
              <a:buNone/>
            </a:pPr>
            <a:r>
              <a:rPr lang="en-US" sz="2800" b="1" dirty="0" smtClean="0">
                <a:latin typeface="Times" pitchFamily="18" charset="0"/>
              </a:rPr>
              <a:t>   Some boy sings and dances </a:t>
            </a:r>
          </a:p>
          <a:p>
            <a:pPr>
              <a:buNone/>
            </a:pPr>
            <a:endParaRPr lang="en-US" sz="2300" b="1" dirty="0" smtClean="0">
              <a:latin typeface="Times" pitchFamily="18" charset="0"/>
            </a:endParaRPr>
          </a:p>
          <a:p>
            <a:pPr>
              <a:buNone/>
            </a:pPr>
            <a:endParaRPr lang="en-US" sz="2300" b="1" dirty="0" smtClean="0">
              <a:latin typeface="Times" pitchFamily="18" charset="0"/>
            </a:endParaRPr>
          </a:p>
          <a:p>
            <a:pPr>
              <a:buNone/>
            </a:pPr>
            <a:endParaRPr lang="en-US" sz="2400" i="1" dirty="0" smtClean="0">
              <a:latin typeface="Times" pitchFamily="18" charset="0"/>
              <a:sym typeface="Symbol"/>
            </a:endParaRPr>
          </a:p>
          <a:p>
            <a:pPr>
              <a:buNone/>
            </a:pPr>
            <a:endParaRPr lang="en-US" sz="2300" b="1" dirty="0" smtClean="0">
              <a:latin typeface="Times" pitchFamily="18" charset="0"/>
            </a:endParaRPr>
          </a:p>
          <a:p>
            <a:pPr>
              <a:buNone/>
            </a:pPr>
            <a:endParaRPr lang="en-US" sz="2300" b="1" dirty="0" smtClean="0">
              <a:latin typeface="Times" pitchFamily="18" charset="0"/>
            </a:endParaRPr>
          </a:p>
          <a:p>
            <a:pPr>
              <a:buNone/>
            </a:pPr>
            <a:endParaRPr lang="en-US" sz="1200" b="1" dirty="0" smtClean="0">
              <a:latin typeface="Times" pitchFamily="18" charset="0"/>
            </a:endParaRPr>
          </a:p>
          <a:p>
            <a:pPr marL="228600" indent="0">
              <a:buNone/>
            </a:pPr>
            <a:endParaRPr lang="en-US" sz="2800" i="1" dirty="0" smtClean="0">
              <a:latin typeface="Times" pitchFamily="18" charset="0"/>
              <a:cs typeface="Times New Roman" pitchFamily="18" charset="0"/>
              <a:sym typeface="Symbol"/>
            </a:endParaRPr>
          </a:p>
          <a:p>
            <a:pPr marL="228600" indent="0">
              <a:buNone/>
            </a:pPr>
            <a:endParaRPr lang="en-US" sz="2800" dirty="0" smtClean="0">
              <a:latin typeface="Times" pitchFamily="18" charset="0"/>
              <a:cs typeface="Times New Roman" pitchFamily="18" charset="0"/>
              <a:sym typeface="Symbol"/>
            </a:endParaRPr>
          </a:p>
          <a:p>
            <a:pPr marL="228600" indent="0">
              <a:buNone/>
            </a:pPr>
            <a:endParaRPr lang="en-US" sz="2800" dirty="0">
              <a:latin typeface="Times" pitchFamily="18" charset="0"/>
              <a:cs typeface="Times New Roman" pitchFamily="18" charset="0"/>
            </a:endParaRPr>
          </a:p>
        </p:txBody>
      </p:sp>
      <p:sp>
        <p:nvSpPr>
          <p:cNvPr id="7" name="Oval 6"/>
          <p:cNvSpPr/>
          <p:nvPr/>
        </p:nvSpPr>
        <p:spPr>
          <a:xfrm>
            <a:off x="3048000" y="3886200"/>
            <a:ext cx="1828800" cy="1600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114800" y="3886200"/>
            <a:ext cx="1828800" cy="1600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581400" y="3124200"/>
            <a:ext cx="1828800" cy="1600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1"/>
          <p:cNvSpPr>
            <a:spLocks noChangeArrowheads="1"/>
          </p:cNvSpPr>
          <p:nvPr/>
        </p:nvSpPr>
        <p:spPr bwMode="auto">
          <a:xfrm>
            <a:off x="2819400" y="4038600"/>
            <a:ext cx="6858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000" dirty="0" smtClean="0">
                <a:latin typeface="Times" pitchFamily="18" charset="0"/>
                <a:sym typeface="Webdings"/>
              </a:rPr>
              <a:t>S</a:t>
            </a:r>
            <a:endParaRPr kumimoji="0" lang="en-US" sz="2000" b="0" u="none" strike="noStrike" cap="none" normalizeH="0" baseline="0" dirty="0" smtClean="0">
              <a:ln>
                <a:noFill/>
              </a:ln>
              <a:effectLst/>
              <a:latin typeface="Calibri" pitchFamily="34" charset="0"/>
              <a:ea typeface="Calibri" pitchFamily="34" charset="0"/>
              <a:cs typeface="Arial" pitchFamily="34" charset="0"/>
              <a:sym typeface="Webdings" pitchFamily="18" charset="2"/>
            </a:endParaRPr>
          </a:p>
        </p:txBody>
      </p:sp>
      <p:sp>
        <p:nvSpPr>
          <p:cNvPr id="12" name="Rectangle 1"/>
          <p:cNvSpPr>
            <a:spLocks noChangeArrowheads="1"/>
          </p:cNvSpPr>
          <p:nvPr/>
        </p:nvSpPr>
        <p:spPr bwMode="auto">
          <a:xfrm>
            <a:off x="5867400" y="4038600"/>
            <a:ext cx="6858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000" dirty="0" smtClean="0">
                <a:latin typeface="Times" pitchFamily="18" charset="0"/>
                <a:sym typeface="Webdings"/>
              </a:rPr>
              <a:t>D</a:t>
            </a:r>
            <a:endParaRPr kumimoji="0" lang="en-US" sz="2000" b="0" u="none" strike="noStrike" cap="none" normalizeH="0" baseline="0" dirty="0" smtClean="0">
              <a:ln>
                <a:noFill/>
              </a:ln>
              <a:effectLst/>
              <a:latin typeface="Calibri" pitchFamily="34" charset="0"/>
              <a:ea typeface="Calibri" pitchFamily="34" charset="0"/>
              <a:cs typeface="Arial" pitchFamily="34" charset="0"/>
              <a:sym typeface="Webdings" pitchFamily="18" charset="2"/>
            </a:endParaRPr>
          </a:p>
        </p:txBody>
      </p:sp>
      <p:sp>
        <p:nvSpPr>
          <p:cNvPr id="13" name="Rectangle 1"/>
          <p:cNvSpPr>
            <a:spLocks noChangeArrowheads="1"/>
          </p:cNvSpPr>
          <p:nvPr/>
        </p:nvSpPr>
        <p:spPr bwMode="auto">
          <a:xfrm>
            <a:off x="5029200" y="2895600"/>
            <a:ext cx="6858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000" dirty="0" smtClean="0">
                <a:latin typeface="Times" pitchFamily="18" charset="0"/>
                <a:sym typeface="Webdings"/>
              </a:rPr>
              <a:t>B</a:t>
            </a:r>
            <a:endParaRPr kumimoji="0" lang="en-US" sz="2000" b="0" u="none" strike="noStrike" cap="none" normalizeH="0" baseline="0" dirty="0" smtClean="0">
              <a:ln>
                <a:noFill/>
              </a:ln>
              <a:effectLst/>
              <a:latin typeface="Calibri" pitchFamily="34" charset="0"/>
              <a:ea typeface="Calibri" pitchFamily="34" charset="0"/>
              <a:cs typeface="Arial" pitchFamily="34" charset="0"/>
              <a:sym typeface="Webdings" pitchFamily="18" charset="2"/>
            </a:endParaRPr>
          </a:p>
        </p:txBody>
      </p:sp>
    </p:spTree>
    <p:extLst>
      <p:ext uri="{BB962C8B-B14F-4D97-AF65-F5344CB8AC3E}">
        <p14:creationId xmlns:p14="http://schemas.microsoft.com/office/powerpoint/2010/main" val="68019749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b="1" dirty="0" smtClean="0">
                <a:solidFill>
                  <a:srgbClr val="0000FF"/>
                </a:solidFill>
                <a:latin typeface="Times New Roman" pitchFamily="18" charset="0"/>
                <a:ea typeface="Tahoma" pitchFamily="34" charset="0"/>
                <a:cs typeface="Times New Roman" pitchFamily="18" charset="0"/>
              </a:rPr>
              <a:t>An application: Explaining entailment patterns</a:t>
            </a:r>
            <a:endParaRPr lang="en-US" sz="31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01000" cy="4800600"/>
          </a:xfrm>
          <a:solidFill>
            <a:schemeClr val="bg1"/>
          </a:solidFill>
        </p:spPr>
        <p:txBody>
          <a:bodyPr>
            <a:normAutofit/>
          </a:bodyPr>
          <a:lstStyle/>
          <a:p>
            <a:pPr>
              <a:buNone/>
            </a:pPr>
            <a:r>
              <a:rPr lang="en-US" sz="2800" b="1" dirty="0" smtClean="0">
                <a:latin typeface="Times" pitchFamily="18" charset="0"/>
              </a:rPr>
              <a:t>   Some boy sings and dances </a:t>
            </a:r>
          </a:p>
          <a:p>
            <a:pPr>
              <a:buNone/>
            </a:pPr>
            <a:endParaRPr lang="en-US" sz="2300" b="1" dirty="0" smtClean="0">
              <a:latin typeface="Times" pitchFamily="18" charset="0"/>
            </a:endParaRPr>
          </a:p>
          <a:p>
            <a:pPr>
              <a:buNone/>
            </a:pPr>
            <a:endParaRPr lang="en-US" sz="2300" b="1" dirty="0" smtClean="0">
              <a:latin typeface="Times" pitchFamily="18" charset="0"/>
            </a:endParaRPr>
          </a:p>
          <a:p>
            <a:pPr>
              <a:buNone/>
            </a:pPr>
            <a:endParaRPr lang="en-US" sz="2400" i="1" dirty="0" smtClean="0">
              <a:latin typeface="Times" pitchFamily="18" charset="0"/>
              <a:sym typeface="Symbol"/>
            </a:endParaRPr>
          </a:p>
          <a:p>
            <a:pPr>
              <a:buNone/>
            </a:pPr>
            <a:endParaRPr lang="en-US" sz="2300" b="1" dirty="0" smtClean="0">
              <a:latin typeface="Times" pitchFamily="18" charset="0"/>
            </a:endParaRPr>
          </a:p>
          <a:p>
            <a:pPr>
              <a:buNone/>
            </a:pPr>
            <a:endParaRPr lang="en-US" sz="2300" b="1" dirty="0" smtClean="0">
              <a:latin typeface="Times" pitchFamily="18" charset="0"/>
            </a:endParaRPr>
          </a:p>
          <a:p>
            <a:pPr>
              <a:buNone/>
            </a:pPr>
            <a:endParaRPr lang="en-US" sz="1200" b="1" dirty="0" smtClean="0">
              <a:latin typeface="Times" pitchFamily="18" charset="0"/>
            </a:endParaRPr>
          </a:p>
          <a:p>
            <a:pPr marL="228600" indent="0">
              <a:buNone/>
            </a:pPr>
            <a:endParaRPr lang="en-US" sz="2800" i="1" dirty="0" smtClean="0">
              <a:latin typeface="Times" pitchFamily="18" charset="0"/>
              <a:cs typeface="Times New Roman" pitchFamily="18" charset="0"/>
              <a:sym typeface="Symbol"/>
            </a:endParaRPr>
          </a:p>
          <a:p>
            <a:pPr marL="228600" indent="0">
              <a:buNone/>
            </a:pPr>
            <a:endParaRPr lang="en-US" sz="2800" dirty="0" smtClean="0">
              <a:latin typeface="Times" pitchFamily="18" charset="0"/>
              <a:cs typeface="Times New Roman" pitchFamily="18" charset="0"/>
              <a:sym typeface="Symbol"/>
            </a:endParaRPr>
          </a:p>
          <a:p>
            <a:pPr marL="228600" indent="0">
              <a:buNone/>
            </a:pPr>
            <a:endParaRPr lang="en-US" sz="2800" dirty="0">
              <a:latin typeface="Times" pitchFamily="18" charset="0"/>
              <a:cs typeface="Times New Roman" pitchFamily="18" charset="0"/>
            </a:endParaRPr>
          </a:p>
        </p:txBody>
      </p:sp>
      <p:sp>
        <p:nvSpPr>
          <p:cNvPr id="14" name="Oval 13"/>
          <p:cNvSpPr/>
          <p:nvPr/>
        </p:nvSpPr>
        <p:spPr>
          <a:xfrm>
            <a:off x="3048000" y="3886200"/>
            <a:ext cx="1828800" cy="1600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4114800" y="3886200"/>
            <a:ext cx="1828800" cy="1600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3581400" y="3124200"/>
            <a:ext cx="1828800" cy="1600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
          <p:cNvSpPr>
            <a:spLocks noChangeArrowheads="1"/>
          </p:cNvSpPr>
          <p:nvPr/>
        </p:nvSpPr>
        <p:spPr bwMode="auto">
          <a:xfrm>
            <a:off x="2819400" y="4038600"/>
            <a:ext cx="6858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000" dirty="0" smtClean="0">
                <a:latin typeface="Times" pitchFamily="18" charset="0"/>
                <a:sym typeface="Webdings"/>
              </a:rPr>
              <a:t>S</a:t>
            </a:r>
            <a:endParaRPr kumimoji="0" lang="en-US" sz="2000" b="0" u="none" strike="noStrike" cap="none" normalizeH="0" baseline="0" dirty="0" smtClean="0">
              <a:ln>
                <a:noFill/>
              </a:ln>
              <a:effectLst/>
              <a:latin typeface="Calibri" pitchFamily="34" charset="0"/>
              <a:ea typeface="Calibri" pitchFamily="34" charset="0"/>
              <a:cs typeface="Arial" pitchFamily="34" charset="0"/>
              <a:sym typeface="Webdings" pitchFamily="18" charset="2"/>
            </a:endParaRPr>
          </a:p>
        </p:txBody>
      </p:sp>
      <p:sp>
        <p:nvSpPr>
          <p:cNvPr id="19" name="Rectangle 1"/>
          <p:cNvSpPr>
            <a:spLocks noChangeArrowheads="1"/>
          </p:cNvSpPr>
          <p:nvPr/>
        </p:nvSpPr>
        <p:spPr bwMode="auto">
          <a:xfrm>
            <a:off x="5867400" y="4038600"/>
            <a:ext cx="6858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000" dirty="0" smtClean="0">
                <a:latin typeface="Times" pitchFamily="18" charset="0"/>
                <a:sym typeface="Webdings"/>
              </a:rPr>
              <a:t>D</a:t>
            </a:r>
            <a:endParaRPr kumimoji="0" lang="en-US" sz="2000" b="0" u="none" strike="noStrike" cap="none" normalizeH="0" baseline="0" dirty="0" smtClean="0">
              <a:ln>
                <a:noFill/>
              </a:ln>
              <a:effectLst/>
              <a:latin typeface="Calibri" pitchFamily="34" charset="0"/>
              <a:ea typeface="Calibri" pitchFamily="34" charset="0"/>
              <a:cs typeface="Arial" pitchFamily="34" charset="0"/>
              <a:sym typeface="Webdings" pitchFamily="18" charset="2"/>
            </a:endParaRPr>
          </a:p>
        </p:txBody>
      </p:sp>
      <p:sp>
        <p:nvSpPr>
          <p:cNvPr id="20" name="Rectangle 1"/>
          <p:cNvSpPr>
            <a:spLocks noChangeArrowheads="1"/>
          </p:cNvSpPr>
          <p:nvPr/>
        </p:nvSpPr>
        <p:spPr bwMode="auto">
          <a:xfrm>
            <a:off x="5029200" y="2895600"/>
            <a:ext cx="6858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000" dirty="0" smtClean="0">
                <a:latin typeface="Times" pitchFamily="18" charset="0"/>
                <a:sym typeface="Webdings"/>
              </a:rPr>
              <a:t>B</a:t>
            </a:r>
            <a:endParaRPr kumimoji="0" lang="en-US" sz="2000" b="0" u="none" strike="noStrike" cap="none" normalizeH="0" baseline="0" dirty="0" smtClean="0">
              <a:ln>
                <a:noFill/>
              </a:ln>
              <a:effectLst/>
              <a:latin typeface="Calibri" pitchFamily="34" charset="0"/>
              <a:ea typeface="Calibri" pitchFamily="34" charset="0"/>
              <a:cs typeface="Arial" pitchFamily="34" charset="0"/>
              <a:sym typeface="Webdings" pitchFamily="18" charset="2"/>
            </a:endParaRPr>
          </a:p>
        </p:txBody>
      </p:sp>
      <p:sp>
        <p:nvSpPr>
          <p:cNvPr id="13" name="Rectangle 1"/>
          <p:cNvSpPr>
            <a:spLocks noChangeArrowheads="1"/>
          </p:cNvSpPr>
          <p:nvPr/>
        </p:nvSpPr>
        <p:spPr bwMode="auto">
          <a:xfrm>
            <a:off x="4267200" y="4100155"/>
            <a:ext cx="6858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smtClean="0">
                <a:latin typeface="Times" pitchFamily="18" charset="0"/>
                <a:sym typeface="Webdings"/>
              </a:rPr>
              <a:t></a:t>
            </a:r>
            <a:endParaRPr kumimoji="0" lang="en-US" sz="2400" b="0" i="0" u="none" strike="noStrike" cap="none" normalizeH="0" baseline="0" dirty="0" smtClean="0">
              <a:ln>
                <a:noFill/>
              </a:ln>
              <a:effectLst/>
              <a:latin typeface="Calibri" pitchFamily="34" charset="0"/>
              <a:ea typeface="Calibri" pitchFamily="34" charset="0"/>
              <a:cs typeface="Arial" pitchFamily="34" charset="0"/>
              <a:sym typeface="Webdings" pitchFamily="18" charset="2"/>
            </a:endParaRPr>
          </a:p>
        </p:txBody>
      </p:sp>
    </p:spTree>
    <p:extLst>
      <p:ext uri="{BB962C8B-B14F-4D97-AF65-F5344CB8AC3E}">
        <p14:creationId xmlns:p14="http://schemas.microsoft.com/office/powerpoint/2010/main" val="49751802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b="1" dirty="0" smtClean="0">
                <a:solidFill>
                  <a:srgbClr val="0000FF"/>
                </a:solidFill>
                <a:latin typeface="Times New Roman" pitchFamily="18" charset="0"/>
                <a:ea typeface="Tahoma" pitchFamily="34" charset="0"/>
                <a:cs typeface="Times New Roman" pitchFamily="18" charset="0"/>
              </a:rPr>
              <a:t>An application: Explaining entailment patterns</a:t>
            </a:r>
            <a:endParaRPr lang="en-US" sz="3100" b="1" dirty="0">
              <a:solidFill>
                <a:srgbClr val="0000FF"/>
              </a:solidFill>
              <a:latin typeface="Times New Roman" pitchFamily="18" charset="0"/>
              <a:ea typeface="Tahoma" pitchFamily="34" charset="0"/>
              <a:cs typeface="Times New Roman" pitchFamily="18"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09600" y="1447800"/>
                <a:ext cx="8001000" cy="4800600"/>
              </a:xfrm>
              <a:solidFill>
                <a:schemeClr val="bg1"/>
              </a:solidFill>
            </p:spPr>
            <p:txBody>
              <a:bodyPr>
                <a:normAutofit/>
              </a:bodyPr>
              <a:lstStyle/>
              <a:p>
                <a:pPr>
                  <a:buNone/>
                </a:pPr>
                <a:r>
                  <a:rPr lang="en-US" sz="2800" b="1" dirty="0">
                    <a:latin typeface="Times" pitchFamily="18" charset="0"/>
                  </a:rPr>
                  <a:t> </a:t>
                </a:r>
                <a:r>
                  <a:rPr lang="en-US" sz="2800" b="1" dirty="0" smtClean="0">
                    <a:latin typeface="Times" pitchFamily="18" charset="0"/>
                  </a:rPr>
                  <a:t>    Some </a:t>
                </a:r>
                <a:r>
                  <a:rPr lang="en-US" sz="2800" b="1" dirty="0">
                    <a:latin typeface="Times" pitchFamily="18" charset="0"/>
                  </a:rPr>
                  <a:t>boy sings and some boy dances</a:t>
                </a:r>
              </a:p>
              <a:p>
                <a:pPr>
                  <a:buNone/>
                </a:pPr>
                <a:r>
                  <a:rPr lang="en-US" sz="100" b="1" dirty="0">
                    <a:latin typeface="Times" pitchFamily="18" charset="0"/>
                  </a:rPr>
                  <a:t>.</a:t>
                </a:r>
                <a14:m>
                  <m:oMath xmlns:m="http://schemas.openxmlformats.org/officeDocument/2006/math">
                    <m:r>
                      <a:rPr lang="en-US" sz="3600" b="1" i="1">
                        <a:latin typeface="Cambria Math"/>
                        <a:ea typeface="Cambria Math"/>
                      </a:rPr>
                      <m:t>⇏</m:t>
                    </m:r>
                  </m:oMath>
                </a14:m>
                <a:r>
                  <a:rPr lang="en-US" sz="2800" b="1" dirty="0">
                    <a:latin typeface="Times" pitchFamily="18" charset="0"/>
                  </a:rPr>
                  <a:t> Some boy sings and dances </a:t>
                </a:r>
                <a:endParaRPr lang="en-US" sz="2400" i="1" dirty="0" smtClean="0">
                  <a:latin typeface="Times" pitchFamily="18" charset="0"/>
                  <a:sym typeface="Symbol"/>
                </a:endParaRPr>
              </a:p>
              <a:p>
                <a:pPr>
                  <a:buNone/>
                </a:pPr>
                <a:endParaRPr lang="en-US" sz="2400" i="1" dirty="0" smtClean="0">
                  <a:latin typeface="Times" pitchFamily="18" charset="0"/>
                  <a:sym typeface="Symbol"/>
                </a:endParaRPr>
              </a:p>
              <a:p>
                <a:pPr>
                  <a:buNone/>
                </a:pPr>
                <a:endParaRPr lang="en-US" sz="2800" dirty="0" smtClean="0">
                  <a:latin typeface="Times" pitchFamily="18" charset="0"/>
                </a:endParaRPr>
              </a:p>
              <a:p>
                <a:pPr>
                  <a:buNone/>
                </a:pPr>
                <a:r>
                  <a:rPr lang="en-US" sz="2800" dirty="0" smtClean="0">
                    <a:latin typeface="Times" pitchFamily="18" charset="0"/>
                  </a:rPr>
                  <a:t>A entails B </a:t>
                </a:r>
                <a:r>
                  <a:rPr lang="en-US" sz="2800" dirty="0" err="1" smtClean="0">
                    <a:latin typeface="Times" pitchFamily="18" charset="0"/>
                  </a:rPr>
                  <a:t>iff</a:t>
                </a:r>
                <a:r>
                  <a:rPr lang="en-US" sz="2800" dirty="0" smtClean="0">
                    <a:latin typeface="Times" pitchFamily="18" charset="0"/>
                  </a:rPr>
                  <a:t> whenever A is true, B is true. </a:t>
                </a:r>
              </a:p>
              <a:p>
                <a:pPr>
                  <a:buNone/>
                </a:pPr>
                <a:endParaRPr lang="en-US" sz="2800" dirty="0" smtClean="0">
                  <a:latin typeface="Times" pitchFamily="18" charset="0"/>
                </a:endParaRPr>
              </a:p>
              <a:p>
                <a:pPr>
                  <a:buNone/>
                </a:pPr>
                <a:r>
                  <a:rPr lang="en-US" sz="2800" dirty="0" smtClean="0">
                    <a:latin typeface="Times" pitchFamily="18" charset="0"/>
                  </a:rPr>
                  <a:t>We can find a situation where A is true but B is false. </a:t>
                </a:r>
              </a:p>
              <a:p>
                <a:pPr>
                  <a:buNone/>
                </a:pPr>
                <a:r>
                  <a:rPr lang="en-US" sz="2800" dirty="0" smtClean="0">
                    <a:latin typeface="Times" pitchFamily="18" charset="0"/>
                  </a:rPr>
                  <a:t>Hence, A does not entail B</a:t>
                </a:r>
              </a:p>
              <a:p>
                <a:pPr>
                  <a:buNone/>
                </a:pPr>
                <a:endParaRPr lang="en-US" sz="2300" b="1" dirty="0" smtClean="0">
                  <a:latin typeface="Times" pitchFamily="18" charset="0"/>
                </a:endParaRPr>
              </a:p>
              <a:p>
                <a:pPr>
                  <a:buNone/>
                </a:pPr>
                <a:endParaRPr lang="en-US" sz="1200" b="1" dirty="0" smtClean="0">
                  <a:latin typeface="Times" pitchFamily="18" charset="0"/>
                </a:endParaRPr>
              </a:p>
              <a:p>
                <a:pPr marL="228600" indent="0">
                  <a:buNone/>
                </a:pPr>
                <a:endParaRPr lang="en-US" sz="2800" i="1" dirty="0" smtClean="0">
                  <a:latin typeface="Times" pitchFamily="18" charset="0"/>
                  <a:cs typeface="Times New Roman" pitchFamily="18" charset="0"/>
                  <a:sym typeface="Symbol"/>
                </a:endParaRPr>
              </a:p>
              <a:p>
                <a:pPr marL="228600" indent="0">
                  <a:buNone/>
                </a:pPr>
                <a:endParaRPr lang="en-US" sz="2800" dirty="0" smtClean="0">
                  <a:latin typeface="Times" pitchFamily="18" charset="0"/>
                  <a:cs typeface="Times New Roman" pitchFamily="18" charset="0"/>
                  <a:sym typeface="Symbol"/>
                </a:endParaRPr>
              </a:p>
              <a:p>
                <a:pPr marL="228600" indent="0">
                  <a:buNone/>
                </a:pPr>
                <a:endParaRPr lang="en-US" sz="2800" dirty="0">
                  <a:latin typeface="Times" pitchFamily="18" charset="0"/>
                  <a:cs typeface="Times New Roman"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09600" y="1447800"/>
                <a:ext cx="8001000" cy="4800600"/>
              </a:xfrm>
              <a:blipFill rotWithShape="1">
                <a:blip r:embed="rId2" cstate="print"/>
                <a:stretch>
                  <a:fillRect l="-1523" t="-1271"/>
                </a:stretch>
              </a:blipFill>
            </p:spPr>
            <p:txBody>
              <a:bodyPr/>
              <a:lstStyle/>
              <a:p>
                <a:r>
                  <a:rPr lang="en-US">
                    <a:noFill/>
                  </a:rPr>
                  <a:t> </a:t>
                </a:r>
              </a:p>
            </p:txBody>
          </p:sp>
        </mc:Fallback>
      </mc:AlternateContent>
      <p:cxnSp>
        <p:nvCxnSpPr>
          <p:cNvPr id="21" name="Straight Connector 20"/>
          <p:cNvCxnSpPr/>
          <p:nvPr/>
        </p:nvCxnSpPr>
        <p:spPr>
          <a:xfrm>
            <a:off x="685800" y="2971800"/>
            <a:ext cx="762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7521606"/>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Properties of determiners</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153400" cy="4800600"/>
          </a:xfrm>
          <a:solidFill>
            <a:schemeClr val="bg1"/>
          </a:solidFill>
        </p:spPr>
        <p:txBody>
          <a:bodyPr>
            <a:normAutofit/>
          </a:bodyPr>
          <a:lstStyle/>
          <a:p>
            <a:pPr marL="0" indent="3175">
              <a:buNone/>
            </a:pPr>
            <a:r>
              <a:rPr lang="en-US" sz="2800" dirty="0" smtClean="0">
                <a:latin typeface="Times" pitchFamily="18" charset="0"/>
              </a:rPr>
              <a:t>All the sentences we have seen have the structure:</a:t>
            </a:r>
          </a:p>
          <a:p>
            <a:pPr marL="228600" indent="3175">
              <a:buNone/>
            </a:pPr>
            <a:endParaRPr lang="en-US" sz="1400" b="1" dirty="0">
              <a:latin typeface="Times" pitchFamily="18" charset="0"/>
            </a:endParaRPr>
          </a:p>
          <a:p>
            <a:pPr marL="228600" indent="3175">
              <a:buNone/>
            </a:pPr>
            <a:r>
              <a:rPr lang="en-US" sz="2800" b="1" i="1" dirty="0" err="1" smtClean="0">
                <a:latin typeface="Times" pitchFamily="18" charset="0"/>
              </a:rPr>
              <a:t>Det</a:t>
            </a:r>
            <a:r>
              <a:rPr lang="en-US" sz="2800" b="1" dirty="0" smtClean="0">
                <a:latin typeface="Times" pitchFamily="18" charset="0"/>
              </a:rPr>
              <a:t>(A)(B)</a:t>
            </a:r>
          </a:p>
          <a:p>
            <a:pPr indent="-111125">
              <a:buNone/>
            </a:pPr>
            <a:endParaRPr lang="en-US" sz="2800" b="1" i="1" dirty="0">
              <a:latin typeface="Times" pitchFamily="18" charset="0"/>
            </a:endParaRPr>
          </a:p>
          <a:p>
            <a:pPr marL="0" indent="3175">
              <a:buNone/>
            </a:pPr>
            <a:r>
              <a:rPr lang="en-US" sz="2800" dirty="0" smtClean="0">
                <a:latin typeface="Times" pitchFamily="18" charset="0"/>
              </a:rPr>
              <a:t>All the determiners we have seen so far put restrictions on members of set A, but not on members of set B. </a:t>
            </a:r>
          </a:p>
        </p:txBody>
      </p:sp>
    </p:spTree>
    <p:extLst>
      <p:ext uri="{BB962C8B-B14F-4D97-AF65-F5344CB8AC3E}">
        <p14:creationId xmlns:p14="http://schemas.microsoft.com/office/powerpoint/2010/main" val="2798163817"/>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Properties of determiners</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7924800" cy="3429000"/>
          </a:xfrm>
          <a:solidFill>
            <a:schemeClr val="bg1"/>
          </a:solidFill>
        </p:spPr>
        <p:txBody>
          <a:bodyPr>
            <a:normAutofit/>
          </a:bodyPr>
          <a:lstStyle/>
          <a:p>
            <a:pPr marL="0" indent="3175">
              <a:buNone/>
            </a:pPr>
            <a:r>
              <a:rPr lang="en-US" sz="2800" dirty="0" smtClean="0">
                <a:latin typeface="Times" pitchFamily="18" charset="0"/>
              </a:rPr>
              <a:t>All the sentences we have seen have the structure:</a:t>
            </a:r>
          </a:p>
          <a:p>
            <a:pPr marL="228600" indent="3175">
              <a:buNone/>
            </a:pPr>
            <a:endParaRPr lang="en-US" sz="1400" b="1" dirty="0">
              <a:latin typeface="Times" pitchFamily="18" charset="0"/>
            </a:endParaRPr>
          </a:p>
          <a:p>
            <a:pPr marL="228600" indent="3175">
              <a:buNone/>
            </a:pPr>
            <a:r>
              <a:rPr lang="en-US" sz="2800" b="1" i="1" dirty="0" err="1" smtClean="0">
                <a:latin typeface="Times" pitchFamily="18" charset="0"/>
              </a:rPr>
              <a:t>Det</a:t>
            </a:r>
            <a:r>
              <a:rPr lang="en-US" sz="2800" b="1" dirty="0" smtClean="0">
                <a:latin typeface="Times" pitchFamily="18" charset="0"/>
              </a:rPr>
              <a:t>(A)(B)</a:t>
            </a:r>
          </a:p>
          <a:p>
            <a:pPr indent="-111125">
              <a:buNone/>
            </a:pPr>
            <a:endParaRPr lang="en-US" sz="2800" b="1" i="1" dirty="0">
              <a:latin typeface="Times" pitchFamily="18" charset="0"/>
            </a:endParaRPr>
          </a:p>
          <a:p>
            <a:pPr marL="0" indent="3175">
              <a:buNone/>
            </a:pPr>
            <a:r>
              <a:rPr lang="en-US" sz="2800" dirty="0" smtClean="0">
                <a:latin typeface="Times" pitchFamily="18" charset="0"/>
              </a:rPr>
              <a:t>Are there determiners that put restrictions on set B? </a:t>
            </a:r>
          </a:p>
        </p:txBody>
      </p:sp>
    </p:spTree>
    <p:extLst>
      <p:ext uri="{BB962C8B-B14F-4D97-AF65-F5344CB8AC3E}">
        <p14:creationId xmlns:p14="http://schemas.microsoft.com/office/powerpoint/2010/main" val="3915254881"/>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461755"/>
            <a:ext cx="8229600" cy="2119645"/>
          </a:xfrm>
        </p:spPr>
        <p:txBody>
          <a:bodyPr>
            <a:normAutofit fontScale="92500" lnSpcReduction="20000"/>
          </a:bodyPr>
          <a:lstStyle/>
          <a:p>
            <a:pPr marL="0" indent="0">
              <a:buNone/>
            </a:pPr>
            <a:r>
              <a:rPr lang="en-US" sz="2400" dirty="0" smtClean="0">
                <a:latin typeface="Times" charset="0"/>
                <a:ea typeface="Times" charset="0"/>
                <a:cs typeface="Times" charset="0"/>
              </a:rPr>
              <a:t>All the sentences we have seen have the structure:</a:t>
            </a:r>
          </a:p>
          <a:p>
            <a:pPr marL="0" indent="0">
              <a:buNone/>
            </a:pPr>
            <a:endParaRPr lang="en-US" sz="2400" dirty="0">
              <a:latin typeface="Times" charset="0"/>
              <a:ea typeface="Times" charset="0"/>
              <a:cs typeface="Times" charset="0"/>
            </a:endParaRPr>
          </a:p>
          <a:p>
            <a:pPr marL="0" indent="0">
              <a:buNone/>
            </a:pPr>
            <a:r>
              <a:rPr lang="en-US" sz="2400" b="1" i="1" dirty="0" err="1" smtClean="0">
                <a:latin typeface="Times" charset="0"/>
                <a:ea typeface="Times" charset="0"/>
                <a:cs typeface="Times" charset="0"/>
              </a:rPr>
              <a:t>Det</a:t>
            </a:r>
            <a:r>
              <a:rPr lang="en-US" sz="2400" b="1" dirty="0" smtClean="0">
                <a:latin typeface="Times" charset="0"/>
                <a:ea typeface="Times" charset="0"/>
                <a:cs typeface="Times" charset="0"/>
              </a:rPr>
              <a:t>(A)(B)</a:t>
            </a:r>
          </a:p>
          <a:p>
            <a:pPr marL="0" indent="0">
              <a:buNone/>
            </a:pPr>
            <a:endParaRPr lang="en-US" sz="2400" b="1" i="1" dirty="0">
              <a:latin typeface="Times" charset="0"/>
              <a:ea typeface="Times" charset="0"/>
              <a:cs typeface="Times" charset="0"/>
            </a:endParaRPr>
          </a:p>
          <a:p>
            <a:pPr marL="0" indent="0">
              <a:buNone/>
            </a:pPr>
            <a:r>
              <a:rPr lang="en-US" sz="2400" dirty="0" smtClean="0">
                <a:latin typeface="Times" charset="0"/>
                <a:ea typeface="Times" charset="0"/>
                <a:cs typeface="Times" charset="0"/>
              </a:rPr>
              <a:t>Now imagine that we have two sets A, A’ </a:t>
            </a:r>
          </a:p>
          <a:p>
            <a:pPr marL="0" indent="0">
              <a:buNone/>
            </a:pPr>
            <a:r>
              <a:rPr lang="en-US" sz="2400" dirty="0" smtClean="0">
                <a:latin typeface="Times" charset="0"/>
                <a:ea typeface="Times" charset="0"/>
                <a:cs typeface="Times" charset="0"/>
              </a:rPr>
              <a:t>where:</a:t>
            </a:r>
          </a:p>
          <a:p>
            <a:pPr marL="0" indent="0">
              <a:buNone/>
            </a:pPr>
            <a:endParaRPr lang="en-US" dirty="0" smtClean="0">
              <a:latin typeface="Times" charset="0"/>
              <a:ea typeface="Times" charset="0"/>
              <a:cs typeface="Times" charset="0"/>
            </a:endParaRPr>
          </a:p>
          <a:p>
            <a:pPr marL="0" indent="0">
              <a:buNone/>
            </a:pPr>
            <a:endParaRPr lang="en-US" dirty="0">
              <a:latin typeface="Times" charset="0"/>
              <a:ea typeface="Times" charset="0"/>
              <a:cs typeface="Times" charset="0"/>
            </a:endParaRPr>
          </a:p>
          <a:p>
            <a:pPr marL="0" indent="0">
              <a:buNone/>
            </a:pPr>
            <a:endParaRPr lang="en-US" dirty="0" smtClean="0">
              <a:latin typeface="Times" charset="0"/>
              <a:ea typeface="Times" charset="0"/>
              <a:cs typeface="Times" charset="0"/>
            </a:endParaRPr>
          </a:p>
          <a:p>
            <a:pPr marL="0" indent="0">
              <a:buNone/>
            </a:pPr>
            <a:endParaRPr lang="en-US" dirty="0">
              <a:latin typeface="Times" charset="0"/>
              <a:ea typeface="Times" charset="0"/>
              <a:cs typeface="Times" charset="0"/>
            </a:endParaRPr>
          </a:p>
          <a:p>
            <a:pPr marL="0" indent="0">
              <a:buNone/>
            </a:pPr>
            <a:endParaRPr lang="en-US" dirty="0">
              <a:latin typeface="Times" charset="0"/>
              <a:ea typeface="Times" charset="0"/>
              <a:cs typeface="Times" charset="0"/>
            </a:endParaRPr>
          </a:p>
        </p:txBody>
      </p:sp>
      <p:sp>
        <p:nvSpPr>
          <p:cNvPr id="4" name="Oval 3"/>
          <p:cNvSpPr/>
          <p:nvPr/>
        </p:nvSpPr>
        <p:spPr>
          <a:xfrm>
            <a:off x="1524000" y="4022921"/>
            <a:ext cx="1828800" cy="137160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819400" y="4708721"/>
            <a:ext cx="381000" cy="461665"/>
          </a:xfrm>
          <a:prstGeom prst="rect">
            <a:avLst/>
          </a:prstGeom>
          <a:noFill/>
        </p:spPr>
        <p:txBody>
          <a:bodyPr wrap="square" rtlCol="0">
            <a:spAutoFit/>
          </a:bodyPr>
          <a:lstStyle/>
          <a:p>
            <a:r>
              <a:rPr lang="en-US" sz="2400" dirty="0" smtClean="0">
                <a:solidFill>
                  <a:schemeClr val="accent1"/>
                </a:solidFill>
              </a:rPr>
              <a:t>A</a:t>
            </a:r>
            <a:endParaRPr lang="en-US" sz="2400" dirty="0">
              <a:solidFill>
                <a:schemeClr val="accent1"/>
              </a:solidFill>
            </a:endParaRPr>
          </a:p>
        </p:txBody>
      </p:sp>
      <p:sp>
        <p:nvSpPr>
          <p:cNvPr id="8" name="Oval 7"/>
          <p:cNvSpPr/>
          <p:nvPr/>
        </p:nvSpPr>
        <p:spPr>
          <a:xfrm>
            <a:off x="685800" y="3581400"/>
            <a:ext cx="3613484" cy="2814570"/>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581400" y="5394521"/>
            <a:ext cx="609600" cy="461665"/>
          </a:xfrm>
          <a:prstGeom prst="rect">
            <a:avLst/>
          </a:prstGeom>
          <a:noFill/>
        </p:spPr>
        <p:txBody>
          <a:bodyPr wrap="square" rtlCol="0">
            <a:spAutoFit/>
          </a:bodyPr>
          <a:lstStyle/>
          <a:p>
            <a:r>
              <a:rPr lang="en-US" sz="2400" dirty="0" smtClean="0">
                <a:solidFill>
                  <a:schemeClr val="accent6"/>
                </a:solidFill>
              </a:rPr>
              <a:t>A’</a:t>
            </a:r>
            <a:endParaRPr lang="en-US" sz="2400" dirty="0">
              <a:solidFill>
                <a:schemeClr val="accent6"/>
              </a:solidFill>
            </a:endParaRPr>
          </a:p>
        </p:txBody>
      </p:sp>
    </p:spTree>
    <p:extLst>
      <p:ext uri="{BB962C8B-B14F-4D97-AF65-F5344CB8AC3E}">
        <p14:creationId xmlns:p14="http://schemas.microsoft.com/office/powerpoint/2010/main" val="1070530807"/>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461755"/>
            <a:ext cx="8229600" cy="2119645"/>
          </a:xfrm>
        </p:spPr>
        <p:txBody>
          <a:bodyPr>
            <a:normAutofit/>
          </a:bodyPr>
          <a:lstStyle/>
          <a:p>
            <a:pPr marL="0" indent="0">
              <a:buNone/>
            </a:pPr>
            <a:r>
              <a:rPr lang="en-US" sz="2400" dirty="0" smtClean="0">
                <a:latin typeface="Times" charset="0"/>
                <a:ea typeface="Times" charset="0"/>
                <a:cs typeface="Times" charset="0"/>
              </a:rPr>
              <a:t>E.g. </a:t>
            </a:r>
          </a:p>
          <a:p>
            <a:pPr marL="0" indent="0">
              <a:buNone/>
            </a:pPr>
            <a:r>
              <a:rPr lang="en-US" sz="2400" dirty="0" smtClean="0">
                <a:latin typeface="Times" charset="0"/>
                <a:ea typeface="Times" charset="0"/>
                <a:cs typeface="Times" charset="0"/>
              </a:rPr>
              <a:t>A = </a:t>
            </a:r>
            <a:r>
              <a:rPr lang="en-US" sz="2400" dirty="0" smtClean="0">
                <a:solidFill>
                  <a:schemeClr val="accent1"/>
                </a:solidFill>
                <a:latin typeface="Times" charset="0"/>
                <a:ea typeface="Times" charset="0"/>
                <a:cs typeface="Times" charset="0"/>
              </a:rPr>
              <a:t>DOGS</a:t>
            </a:r>
          </a:p>
          <a:p>
            <a:pPr marL="0" indent="0">
              <a:buNone/>
            </a:pPr>
            <a:r>
              <a:rPr lang="en-US" sz="2400" dirty="0" smtClean="0">
                <a:latin typeface="Times" charset="0"/>
                <a:ea typeface="Times" charset="0"/>
                <a:cs typeface="Times" charset="0"/>
              </a:rPr>
              <a:t>A’ = </a:t>
            </a:r>
            <a:r>
              <a:rPr lang="en-US" sz="2400" dirty="0" smtClean="0">
                <a:solidFill>
                  <a:schemeClr val="accent6"/>
                </a:solidFill>
                <a:latin typeface="Times" charset="0"/>
                <a:ea typeface="Times" charset="0"/>
                <a:cs typeface="Times" charset="0"/>
              </a:rPr>
              <a:t>MAMMALS</a:t>
            </a:r>
          </a:p>
          <a:p>
            <a:pPr marL="0" indent="0">
              <a:buNone/>
            </a:pPr>
            <a:endParaRPr lang="en-US" dirty="0">
              <a:latin typeface="Times" charset="0"/>
              <a:ea typeface="Times" charset="0"/>
              <a:cs typeface="Times" charset="0"/>
            </a:endParaRPr>
          </a:p>
          <a:p>
            <a:pPr marL="0" indent="0">
              <a:buNone/>
            </a:pPr>
            <a:endParaRPr lang="en-US" dirty="0" smtClean="0">
              <a:latin typeface="Times" charset="0"/>
              <a:ea typeface="Times" charset="0"/>
              <a:cs typeface="Times" charset="0"/>
            </a:endParaRPr>
          </a:p>
          <a:p>
            <a:pPr marL="0" indent="0">
              <a:buNone/>
            </a:pPr>
            <a:endParaRPr lang="en-US" dirty="0">
              <a:latin typeface="Times" charset="0"/>
              <a:ea typeface="Times" charset="0"/>
              <a:cs typeface="Times" charset="0"/>
            </a:endParaRPr>
          </a:p>
          <a:p>
            <a:pPr marL="0" indent="0">
              <a:buNone/>
            </a:pPr>
            <a:endParaRPr lang="en-US" dirty="0">
              <a:latin typeface="Times" charset="0"/>
              <a:ea typeface="Times" charset="0"/>
              <a:cs typeface="Times" charset="0"/>
            </a:endParaRPr>
          </a:p>
        </p:txBody>
      </p:sp>
      <p:sp>
        <p:nvSpPr>
          <p:cNvPr id="4" name="Oval 3"/>
          <p:cNvSpPr/>
          <p:nvPr/>
        </p:nvSpPr>
        <p:spPr>
          <a:xfrm>
            <a:off x="1524000" y="4022921"/>
            <a:ext cx="1828800" cy="137160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362200" y="4708721"/>
            <a:ext cx="990600" cy="461665"/>
          </a:xfrm>
          <a:prstGeom prst="rect">
            <a:avLst/>
          </a:prstGeom>
          <a:noFill/>
        </p:spPr>
        <p:txBody>
          <a:bodyPr wrap="square" rtlCol="0">
            <a:spAutoFit/>
          </a:bodyPr>
          <a:lstStyle/>
          <a:p>
            <a:r>
              <a:rPr lang="en-US" sz="2400" dirty="0" smtClean="0">
                <a:solidFill>
                  <a:schemeClr val="accent1"/>
                </a:solidFill>
              </a:rPr>
              <a:t>Dogs</a:t>
            </a:r>
            <a:endParaRPr lang="en-US" sz="2400" dirty="0">
              <a:solidFill>
                <a:schemeClr val="accent1"/>
              </a:solidFill>
            </a:endParaRPr>
          </a:p>
        </p:txBody>
      </p:sp>
      <p:sp>
        <p:nvSpPr>
          <p:cNvPr id="8" name="Oval 7"/>
          <p:cNvSpPr/>
          <p:nvPr/>
        </p:nvSpPr>
        <p:spPr>
          <a:xfrm>
            <a:off x="685800" y="3581400"/>
            <a:ext cx="3613484" cy="2814570"/>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2667000" y="5394521"/>
            <a:ext cx="1524000" cy="461665"/>
          </a:xfrm>
          <a:prstGeom prst="rect">
            <a:avLst/>
          </a:prstGeom>
          <a:noFill/>
        </p:spPr>
        <p:txBody>
          <a:bodyPr wrap="square" rtlCol="0">
            <a:spAutoFit/>
          </a:bodyPr>
          <a:lstStyle/>
          <a:p>
            <a:r>
              <a:rPr lang="en-US" sz="2400" dirty="0" smtClean="0">
                <a:solidFill>
                  <a:schemeClr val="accent6"/>
                </a:solidFill>
              </a:rPr>
              <a:t>Mammals</a:t>
            </a:r>
            <a:endParaRPr lang="en-US" sz="2400" dirty="0">
              <a:solidFill>
                <a:schemeClr val="accent6"/>
              </a:solidFill>
            </a:endParaRPr>
          </a:p>
        </p:txBody>
      </p:sp>
    </p:spTree>
    <p:extLst>
      <p:ext uri="{BB962C8B-B14F-4D97-AF65-F5344CB8AC3E}">
        <p14:creationId xmlns:p14="http://schemas.microsoft.com/office/powerpoint/2010/main" val="185979049"/>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2400" dirty="0" smtClean="0">
                <a:latin typeface="Times" charset="0"/>
                <a:ea typeface="Times" charset="0"/>
                <a:cs typeface="Times" charset="0"/>
              </a:rPr>
              <a:t>What kinds of entailment patterns do we get for</a:t>
            </a:r>
          </a:p>
          <a:p>
            <a:pPr marL="0" indent="0">
              <a:buNone/>
            </a:pPr>
            <a:endParaRPr lang="en-US" sz="2400" dirty="0">
              <a:latin typeface="Times" charset="0"/>
              <a:ea typeface="Times" charset="0"/>
              <a:cs typeface="Times" charset="0"/>
            </a:endParaRPr>
          </a:p>
          <a:p>
            <a:pPr marL="0" indent="0">
              <a:buNone/>
            </a:pPr>
            <a:r>
              <a:rPr lang="en-US" sz="2400" i="1" dirty="0" err="1" smtClean="0">
                <a:latin typeface="Times" charset="0"/>
                <a:ea typeface="Times" charset="0"/>
                <a:cs typeface="Times" charset="0"/>
              </a:rPr>
              <a:t>Det</a:t>
            </a:r>
            <a:r>
              <a:rPr lang="en-US" sz="2400" dirty="0" smtClean="0">
                <a:latin typeface="Times" charset="0"/>
                <a:ea typeface="Times" charset="0"/>
                <a:cs typeface="Times" charset="0"/>
              </a:rPr>
              <a:t>(</a:t>
            </a:r>
            <a:r>
              <a:rPr lang="en-US" sz="2400" dirty="0" smtClean="0">
                <a:solidFill>
                  <a:schemeClr val="accent1"/>
                </a:solidFill>
                <a:latin typeface="Times" charset="0"/>
                <a:ea typeface="Times" charset="0"/>
                <a:cs typeface="Times" charset="0"/>
              </a:rPr>
              <a:t>DOG</a:t>
            </a:r>
            <a:r>
              <a:rPr lang="en-US" sz="2400" dirty="0" smtClean="0">
                <a:latin typeface="Times" charset="0"/>
                <a:ea typeface="Times" charset="0"/>
                <a:cs typeface="Times" charset="0"/>
              </a:rPr>
              <a:t>)(</a:t>
            </a:r>
            <a:r>
              <a:rPr lang="en-US" sz="2400" dirty="0" smtClean="0">
                <a:solidFill>
                  <a:schemeClr val="accent2"/>
                </a:solidFill>
                <a:latin typeface="Times" charset="0"/>
                <a:ea typeface="Times" charset="0"/>
                <a:cs typeface="Times" charset="0"/>
              </a:rPr>
              <a:t>PET</a:t>
            </a:r>
            <a:r>
              <a:rPr lang="en-US" sz="2400" dirty="0" smtClean="0">
                <a:latin typeface="Times" charset="0"/>
                <a:ea typeface="Times" charset="0"/>
                <a:cs typeface="Times" charset="0"/>
              </a:rPr>
              <a:t>) </a:t>
            </a:r>
          </a:p>
          <a:p>
            <a:pPr marL="0" indent="0">
              <a:buNone/>
            </a:pPr>
            <a:endParaRPr lang="en-US" sz="2400" i="1" dirty="0">
              <a:latin typeface="Times" charset="0"/>
              <a:ea typeface="Times" charset="0"/>
              <a:cs typeface="Times" charset="0"/>
            </a:endParaRPr>
          </a:p>
          <a:p>
            <a:pPr marL="0" indent="0">
              <a:buNone/>
            </a:pPr>
            <a:r>
              <a:rPr lang="en-US" sz="2400" i="1" dirty="0" smtClean="0">
                <a:latin typeface="Times" charset="0"/>
                <a:ea typeface="Times" charset="0"/>
                <a:cs typeface="Times" charset="0"/>
              </a:rPr>
              <a:t>and</a:t>
            </a:r>
          </a:p>
          <a:p>
            <a:pPr marL="0" indent="0">
              <a:buNone/>
            </a:pPr>
            <a:endParaRPr lang="en-US" sz="2400" i="1" dirty="0">
              <a:latin typeface="Times" charset="0"/>
              <a:ea typeface="Times" charset="0"/>
              <a:cs typeface="Times" charset="0"/>
            </a:endParaRPr>
          </a:p>
          <a:p>
            <a:pPr marL="0" indent="0">
              <a:buNone/>
            </a:pPr>
            <a:r>
              <a:rPr lang="en-US" sz="2400" i="1" dirty="0" err="1" smtClean="0">
                <a:latin typeface="Times" charset="0"/>
                <a:ea typeface="Times" charset="0"/>
                <a:cs typeface="Times" charset="0"/>
              </a:rPr>
              <a:t>Det</a:t>
            </a:r>
            <a:r>
              <a:rPr lang="en-US" sz="2400" dirty="0" smtClean="0">
                <a:latin typeface="Times" charset="0"/>
                <a:ea typeface="Times" charset="0"/>
                <a:cs typeface="Times" charset="0"/>
              </a:rPr>
              <a:t>(</a:t>
            </a:r>
            <a:r>
              <a:rPr lang="en-US" sz="2400" dirty="0" smtClean="0">
                <a:solidFill>
                  <a:schemeClr val="accent6"/>
                </a:solidFill>
                <a:latin typeface="Times" charset="0"/>
                <a:ea typeface="Times" charset="0"/>
                <a:cs typeface="Times" charset="0"/>
              </a:rPr>
              <a:t>MAMMAL</a:t>
            </a:r>
            <a:r>
              <a:rPr lang="en-US" sz="2400" dirty="0" smtClean="0">
                <a:latin typeface="Times" charset="0"/>
                <a:ea typeface="Times" charset="0"/>
                <a:cs typeface="Times" charset="0"/>
              </a:rPr>
              <a:t>)(</a:t>
            </a:r>
            <a:r>
              <a:rPr lang="en-US" sz="2400" dirty="0" smtClean="0">
                <a:solidFill>
                  <a:schemeClr val="accent2"/>
                </a:solidFill>
                <a:latin typeface="Times" charset="0"/>
                <a:ea typeface="Times" charset="0"/>
                <a:cs typeface="Times" charset="0"/>
              </a:rPr>
              <a:t>PET</a:t>
            </a:r>
            <a:r>
              <a:rPr lang="en-US" sz="2400" dirty="0" smtClean="0">
                <a:latin typeface="Times" charset="0"/>
                <a:ea typeface="Times" charset="0"/>
                <a:cs typeface="Times" charset="0"/>
              </a:rPr>
              <a:t>)</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13469633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rgbClr val="0000FF"/>
                </a:solidFill>
                <a:latin typeface="Times New Roman" pitchFamily="18" charset="0"/>
                <a:ea typeface="Tahoma" pitchFamily="34" charset="0"/>
                <a:cs typeface="Times New Roman" pitchFamily="18" charset="0"/>
              </a:rPr>
              <a:t>What do sentences mean? </a:t>
            </a:r>
          </a:p>
        </p:txBody>
      </p:sp>
      <p:sp>
        <p:nvSpPr>
          <p:cNvPr id="3" name="Content Placeholder 2"/>
          <p:cNvSpPr>
            <a:spLocks noGrp="1"/>
          </p:cNvSpPr>
          <p:nvPr>
            <p:ph idx="1"/>
          </p:nvPr>
        </p:nvSpPr>
        <p:spPr>
          <a:xfrm>
            <a:off x="609600" y="1447800"/>
            <a:ext cx="8077200" cy="5257800"/>
          </a:xfrm>
        </p:spPr>
        <p:txBody>
          <a:bodyPr>
            <a:normAutofit/>
          </a:bodyPr>
          <a:lstStyle/>
          <a:p>
            <a:pPr marL="0" lvl="0" indent="0">
              <a:buNone/>
            </a:pPr>
            <a:r>
              <a:rPr lang="en-US" sz="2800" dirty="0">
                <a:latin typeface="Times New Roman" pitchFamily="18" charset="0"/>
                <a:cs typeface="Times New Roman" pitchFamily="18" charset="0"/>
              </a:rPr>
              <a:t>We can grasp the meaning of a sentence without knowing whether it’s true or false. </a:t>
            </a:r>
          </a:p>
          <a:p>
            <a:pPr marL="0" indent="0">
              <a:buNone/>
            </a:pPr>
            <a:endParaRPr lang="en-US" sz="2800" dirty="0">
              <a:latin typeface="Times New Roman" pitchFamily="18" charset="0"/>
              <a:cs typeface="Times New Roman" pitchFamily="18" charset="0"/>
            </a:endParaRPr>
          </a:p>
          <a:p>
            <a:pPr marL="228600" indent="0">
              <a:buNone/>
            </a:pPr>
            <a:r>
              <a:rPr lang="en-US" sz="2800" b="1" dirty="0" smtClean="0">
                <a:latin typeface="Times New Roman" pitchFamily="18" charset="0"/>
                <a:cs typeface="Times New Roman" pitchFamily="18" charset="0"/>
              </a:rPr>
              <a:t>The </a:t>
            </a:r>
            <a:r>
              <a:rPr lang="en-US" sz="2800" b="1" dirty="0">
                <a:latin typeface="Times New Roman" pitchFamily="18" charset="0"/>
                <a:cs typeface="Times New Roman" pitchFamily="18" charset="0"/>
              </a:rPr>
              <a:t>name of the person sitting closest to the door starts with a “</a:t>
            </a:r>
            <a:r>
              <a:rPr lang="en-US" sz="2800" b="1" dirty="0" smtClean="0">
                <a:latin typeface="Times New Roman" pitchFamily="18" charset="0"/>
                <a:cs typeface="Times New Roman" pitchFamily="18" charset="0"/>
              </a:rPr>
              <a:t>D.”</a:t>
            </a:r>
          </a:p>
          <a:p>
            <a:pPr marL="0" indent="0">
              <a:buNone/>
            </a:pPr>
            <a:endParaRPr lang="en-US" sz="2800" b="1" dirty="0">
              <a:latin typeface="Times New Roman" pitchFamily="18" charset="0"/>
              <a:cs typeface="Times New Roman" pitchFamily="18" charset="0"/>
            </a:endParaRPr>
          </a:p>
          <a:p>
            <a:pPr marL="1200150" indent="-400050">
              <a:buNone/>
            </a:pPr>
            <a:endParaRPr lang="en-US" sz="3000" dirty="0">
              <a:latin typeface="Times New Roman" pitchFamily="18" charset="0"/>
              <a:cs typeface="Times New Roman" pitchFamily="18" charset="0"/>
            </a:endParaRPr>
          </a:p>
          <a:p>
            <a:pPr marL="1200150" indent="-400050">
              <a:buNone/>
            </a:pPr>
            <a:endParaRPr lang="en-US" sz="3000" dirty="0" smtClean="0">
              <a:latin typeface="Times New Roman" pitchFamily="18" charset="0"/>
              <a:cs typeface="Times New Roman" pitchFamily="18" charset="0"/>
            </a:endParaRPr>
          </a:p>
          <a:p>
            <a:pPr marL="800100" indent="0">
              <a:buNone/>
            </a:pPr>
            <a:endParaRPr lang="en-US" sz="3000" dirty="0">
              <a:latin typeface="Times New Roman" pitchFamily="18" charset="0"/>
              <a:cs typeface="Times New Roman" pitchFamily="18" charset="0"/>
            </a:endParaRPr>
          </a:p>
          <a:p>
            <a:pPr marL="800100" indent="0">
              <a:buNone/>
            </a:pPr>
            <a:endParaRPr lang="en-US" sz="2800" dirty="0" smtClean="0">
              <a:latin typeface="Times New Roman" pitchFamily="18" charset="0"/>
              <a:cs typeface="Times New Roman" pitchFamily="18" charset="0"/>
            </a:endParaRPr>
          </a:p>
          <a:p>
            <a:pPr marL="800100" indent="-457200">
              <a:buNone/>
            </a:pPr>
            <a:endParaRPr lang="en-US" sz="28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37016131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7772400" cy="2819399"/>
          </a:xfrm>
        </p:spPr>
        <p:txBody>
          <a:bodyPr>
            <a:normAutofit fontScale="85000" lnSpcReduction="20000"/>
          </a:bodyPr>
          <a:lstStyle/>
          <a:p>
            <a:pPr marL="0" indent="0">
              <a:buNone/>
            </a:pPr>
            <a:r>
              <a:rPr lang="en-US" sz="2400" dirty="0" smtClean="0">
                <a:latin typeface="Times" charset="0"/>
                <a:ea typeface="Times" charset="0"/>
                <a:cs typeface="Times" charset="0"/>
              </a:rPr>
              <a:t>Example: </a:t>
            </a:r>
            <a:r>
              <a:rPr lang="en-US" sz="2400" i="1" dirty="0" smtClean="0">
                <a:latin typeface="Times" charset="0"/>
                <a:ea typeface="Times" charset="0"/>
                <a:cs typeface="Times" charset="0"/>
              </a:rPr>
              <a:t>Every</a:t>
            </a:r>
            <a:r>
              <a:rPr lang="en-US" sz="2400" dirty="0" smtClean="0">
                <a:latin typeface="Times" charset="0"/>
                <a:ea typeface="Times" charset="0"/>
                <a:cs typeface="Times" charset="0"/>
              </a:rPr>
              <a:t>(A)(B):</a:t>
            </a:r>
          </a:p>
          <a:p>
            <a:pPr marL="0" indent="0">
              <a:buNone/>
            </a:pPr>
            <a:endParaRPr lang="en-US" sz="2400" dirty="0">
              <a:latin typeface="Times" charset="0"/>
              <a:ea typeface="Times" charset="0"/>
              <a:cs typeface="Times" charset="0"/>
            </a:endParaRPr>
          </a:p>
          <a:p>
            <a:pPr marL="0" indent="0">
              <a:buNone/>
            </a:pPr>
            <a:r>
              <a:rPr lang="en-US" sz="2400" b="1" i="1" dirty="0" smtClean="0">
                <a:latin typeface="Times" charset="0"/>
                <a:ea typeface="Times" charset="0"/>
                <a:cs typeface="Times" charset="0"/>
              </a:rPr>
              <a:t>Every</a:t>
            </a:r>
            <a:r>
              <a:rPr lang="en-US" sz="2400" b="1" dirty="0" smtClean="0">
                <a:latin typeface="Times" charset="0"/>
                <a:ea typeface="Times" charset="0"/>
                <a:cs typeface="Times" charset="0"/>
              </a:rPr>
              <a:t>(</a:t>
            </a:r>
            <a:r>
              <a:rPr lang="en-US" sz="2400" b="1" dirty="0" smtClean="0">
                <a:solidFill>
                  <a:schemeClr val="accent6"/>
                </a:solidFill>
                <a:latin typeface="Times" charset="0"/>
                <a:ea typeface="Times" charset="0"/>
                <a:cs typeface="Times" charset="0"/>
              </a:rPr>
              <a:t>MAMMAL</a:t>
            </a:r>
            <a:r>
              <a:rPr lang="en-US" sz="2400" b="1" dirty="0" smtClean="0">
                <a:latin typeface="Times" charset="0"/>
                <a:ea typeface="Times" charset="0"/>
                <a:cs typeface="Times" charset="0"/>
              </a:rPr>
              <a:t>)(</a:t>
            </a:r>
            <a:r>
              <a:rPr lang="en-US" sz="2400" b="1" dirty="0">
                <a:solidFill>
                  <a:schemeClr val="accent2"/>
                </a:solidFill>
                <a:latin typeface="Times" charset="0"/>
                <a:ea typeface="Times" charset="0"/>
                <a:cs typeface="Times" charset="0"/>
              </a:rPr>
              <a:t>PET</a:t>
            </a:r>
            <a:r>
              <a:rPr lang="en-US" sz="2400" b="1" dirty="0" smtClean="0">
                <a:latin typeface="Times" charset="0"/>
                <a:ea typeface="Times" charset="0"/>
                <a:cs typeface="Times" charset="0"/>
              </a:rPr>
              <a:t>) </a:t>
            </a:r>
            <a:r>
              <a:rPr lang="en-US" sz="2400" dirty="0" smtClean="0"/>
              <a:t>⇒</a:t>
            </a:r>
            <a:r>
              <a:rPr lang="en-US" sz="2400" b="1" dirty="0">
                <a:latin typeface="Times" charset="0"/>
                <a:ea typeface="Times" charset="0"/>
                <a:cs typeface="Times" charset="0"/>
              </a:rPr>
              <a:t> </a:t>
            </a:r>
            <a:r>
              <a:rPr lang="en-US" sz="2400" b="1" dirty="0" smtClean="0">
                <a:latin typeface="Times" charset="0"/>
                <a:ea typeface="Times" charset="0"/>
                <a:cs typeface="Times" charset="0"/>
              </a:rPr>
              <a:t> </a:t>
            </a:r>
            <a:r>
              <a:rPr lang="en-US" sz="2400" b="1" i="1" dirty="0" smtClean="0">
                <a:latin typeface="Times" charset="0"/>
                <a:ea typeface="Times" charset="0"/>
                <a:cs typeface="Times" charset="0"/>
              </a:rPr>
              <a:t>Every</a:t>
            </a:r>
            <a:r>
              <a:rPr lang="en-US" sz="2400" b="1" dirty="0" smtClean="0">
                <a:latin typeface="Times" charset="0"/>
                <a:ea typeface="Times" charset="0"/>
                <a:cs typeface="Times" charset="0"/>
              </a:rPr>
              <a:t>(</a:t>
            </a:r>
            <a:r>
              <a:rPr lang="en-US" sz="2400" b="1" dirty="0" smtClean="0">
                <a:solidFill>
                  <a:schemeClr val="accent1"/>
                </a:solidFill>
                <a:latin typeface="Times" charset="0"/>
                <a:ea typeface="Times" charset="0"/>
                <a:cs typeface="Times" charset="0"/>
              </a:rPr>
              <a:t>DOG</a:t>
            </a:r>
            <a:r>
              <a:rPr lang="en-US" sz="2400" b="1" dirty="0" smtClean="0">
                <a:latin typeface="Times" charset="0"/>
                <a:ea typeface="Times" charset="0"/>
                <a:cs typeface="Times" charset="0"/>
              </a:rPr>
              <a:t>)(</a:t>
            </a:r>
            <a:r>
              <a:rPr lang="en-US" sz="2400" b="1" dirty="0" smtClean="0">
                <a:solidFill>
                  <a:schemeClr val="accent2"/>
                </a:solidFill>
                <a:latin typeface="Times" charset="0"/>
                <a:ea typeface="Times" charset="0"/>
                <a:cs typeface="Times" charset="0"/>
              </a:rPr>
              <a:t>PET</a:t>
            </a:r>
            <a:r>
              <a:rPr lang="en-US" sz="2400" b="1" dirty="0" smtClean="0">
                <a:latin typeface="Times" charset="0"/>
                <a:ea typeface="Times" charset="0"/>
                <a:cs typeface="Times" charset="0"/>
              </a:rPr>
              <a:t>)</a:t>
            </a:r>
          </a:p>
          <a:p>
            <a:pPr marL="0" indent="0">
              <a:buNone/>
            </a:pPr>
            <a:endParaRPr lang="en-US" sz="2400" b="1" i="1" dirty="0" smtClean="0">
              <a:latin typeface="Times" charset="0"/>
              <a:ea typeface="Times" charset="0"/>
              <a:cs typeface="Times" charset="0"/>
            </a:endParaRPr>
          </a:p>
          <a:p>
            <a:pPr marL="0" indent="0">
              <a:buNone/>
            </a:pPr>
            <a:r>
              <a:rPr lang="en-US" sz="2400" b="1" i="1" dirty="0">
                <a:latin typeface="Times" charset="0"/>
                <a:ea typeface="Times" charset="0"/>
                <a:cs typeface="Times" charset="0"/>
              </a:rPr>
              <a:t>Every</a:t>
            </a:r>
            <a:r>
              <a:rPr lang="en-US" sz="2400" b="1" dirty="0">
                <a:latin typeface="Times" charset="0"/>
                <a:ea typeface="Times" charset="0"/>
                <a:cs typeface="Times" charset="0"/>
              </a:rPr>
              <a:t>(</a:t>
            </a:r>
            <a:r>
              <a:rPr lang="en-US" sz="2400" b="1" dirty="0">
                <a:solidFill>
                  <a:schemeClr val="accent1"/>
                </a:solidFill>
                <a:latin typeface="Times" charset="0"/>
                <a:ea typeface="Times" charset="0"/>
                <a:cs typeface="Times" charset="0"/>
              </a:rPr>
              <a:t>DOG</a:t>
            </a:r>
            <a:r>
              <a:rPr lang="en-US" sz="2400" b="1" dirty="0" smtClean="0">
                <a:latin typeface="Times" charset="0"/>
                <a:ea typeface="Times" charset="0"/>
                <a:cs typeface="Times" charset="0"/>
              </a:rPr>
              <a:t>)(</a:t>
            </a:r>
            <a:r>
              <a:rPr lang="en-US" sz="2400" b="1" dirty="0">
                <a:solidFill>
                  <a:schemeClr val="accent2"/>
                </a:solidFill>
                <a:latin typeface="Times" charset="0"/>
                <a:ea typeface="Times" charset="0"/>
                <a:cs typeface="Times" charset="0"/>
              </a:rPr>
              <a:t>PET</a:t>
            </a:r>
            <a:r>
              <a:rPr lang="en-US" sz="2400" b="1" dirty="0" smtClean="0">
                <a:latin typeface="Times" charset="0"/>
                <a:ea typeface="Times" charset="0"/>
                <a:cs typeface="Times" charset="0"/>
              </a:rPr>
              <a:t>) </a:t>
            </a:r>
            <a:r>
              <a:rPr lang="en-US" sz="2000" dirty="0" smtClean="0"/>
              <a:t>¬</a:t>
            </a:r>
            <a:r>
              <a:rPr lang="en-US" sz="2000" dirty="0"/>
              <a:t> ⇒</a:t>
            </a:r>
            <a:r>
              <a:rPr lang="en-US" sz="2000" dirty="0" smtClean="0"/>
              <a:t> </a:t>
            </a:r>
            <a:r>
              <a:rPr lang="en-US" sz="2400" b="1" i="1" dirty="0" smtClean="0">
                <a:latin typeface="Times" charset="0"/>
                <a:ea typeface="Times" charset="0"/>
                <a:cs typeface="Times" charset="0"/>
              </a:rPr>
              <a:t>Every</a:t>
            </a:r>
            <a:r>
              <a:rPr lang="en-US" sz="2400" b="1" dirty="0" smtClean="0">
                <a:latin typeface="Times" charset="0"/>
                <a:ea typeface="Times" charset="0"/>
                <a:cs typeface="Times" charset="0"/>
              </a:rPr>
              <a:t>(</a:t>
            </a:r>
            <a:r>
              <a:rPr lang="en-US" sz="2400" b="1" dirty="0" smtClean="0">
                <a:solidFill>
                  <a:schemeClr val="accent6"/>
                </a:solidFill>
                <a:latin typeface="Times" charset="0"/>
                <a:ea typeface="Times" charset="0"/>
                <a:cs typeface="Times" charset="0"/>
              </a:rPr>
              <a:t>MAMMAL</a:t>
            </a:r>
            <a:r>
              <a:rPr lang="en-US" sz="2400" b="1" dirty="0">
                <a:latin typeface="Times" charset="0"/>
                <a:ea typeface="Times" charset="0"/>
                <a:cs typeface="Times" charset="0"/>
              </a:rPr>
              <a:t>)(</a:t>
            </a:r>
            <a:r>
              <a:rPr lang="en-US" sz="2400" b="1" dirty="0">
                <a:solidFill>
                  <a:schemeClr val="accent2"/>
                </a:solidFill>
                <a:latin typeface="Times" charset="0"/>
                <a:ea typeface="Times" charset="0"/>
                <a:cs typeface="Times" charset="0"/>
              </a:rPr>
              <a:t>PET</a:t>
            </a:r>
            <a:r>
              <a:rPr lang="en-US" sz="2400" b="1" dirty="0">
                <a:latin typeface="Times" charset="0"/>
                <a:ea typeface="Times" charset="0"/>
                <a:cs typeface="Times" charset="0"/>
              </a:rPr>
              <a:t>) </a:t>
            </a:r>
          </a:p>
          <a:p>
            <a:pPr marL="0" indent="0">
              <a:buNone/>
            </a:pPr>
            <a:endParaRPr lang="en-US" sz="2400" b="1" i="1" dirty="0">
              <a:latin typeface="Times" charset="0"/>
              <a:ea typeface="Times" charset="0"/>
              <a:cs typeface="Times" charset="0"/>
            </a:endParaRPr>
          </a:p>
          <a:p>
            <a:pPr marL="0" indent="0">
              <a:buNone/>
            </a:pPr>
            <a:endParaRPr lang="en-US" sz="2400" b="1" i="1" dirty="0" smtClean="0">
              <a:latin typeface="Times" charset="0"/>
              <a:ea typeface="Times" charset="0"/>
              <a:cs typeface="Times" charset="0"/>
            </a:endParaRPr>
          </a:p>
          <a:p>
            <a:pPr marL="0" indent="0">
              <a:buNone/>
            </a:pPr>
            <a:r>
              <a:rPr lang="en-US" b="1" dirty="0" smtClean="0"/>
              <a:t> </a:t>
            </a:r>
          </a:p>
          <a:p>
            <a:pPr marL="0" indent="0">
              <a:buNone/>
            </a:pPr>
            <a:endParaRPr lang="en-US" dirty="0"/>
          </a:p>
        </p:txBody>
      </p:sp>
      <p:sp>
        <p:nvSpPr>
          <p:cNvPr id="4" name="Oval 3"/>
          <p:cNvSpPr/>
          <p:nvPr/>
        </p:nvSpPr>
        <p:spPr>
          <a:xfrm>
            <a:off x="1524000" y="4022921"/>
            <a:ext cx="1828800" cy="137160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685800" y="3581400"/>
            <a:ext cx="4457700" cy="2209800"/>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457200" y="3194876"/>
            <a:ext cx="5715000" cy="3129724"/>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362200" y="4708721"/>
            <a:ext cx="990600" cy="461665"/>
          </a:xfrm>
          <a:prstGeom prst="rect">
            <a:avLst/>
          </a:prstGeom>
          <a:noFill/>
        </p:spPr>
        <p:txBody>
          <a:bodyPr wrap="square" rtlCol="0">
            <a:spAutoFit/>
          </a:bodyPr>
          <a:lstStyle/>
          <a:p>
            <a:r>
              <a:rPr lang="en-US" sz="2400" dirty="0" smtClean="0">
                <a:solidFill>
                  <a:schemeClr val="accent1"/>
                </a:solidFill>
              </a:rPr>
              <a:t>Dogs</a:t>
            </a:r>
            <a:endParaRPr lang="en-US" sz="2400" dirty="0">
              <a:solidFill>
                <a:schemeClr val="accent1"/>
              </a:solidFill>
            </a:endParaRPr>
          </a:p>
        </p:txBody>
      </p:sp>
      <p:sp>
        <p:nvSpPr>
          <p:cNvPr id="10" name="TextBox 9"/>
          <p:cNvSpPr txBox="1"/>
          <p:nvPr/>
        </p:nvSpPr>
        <p:spPr>
          <a:xfrm>
            <a:off x="3352800" y="4708721"/>
            <a:ext cx="1423788" cy="461665"/>
          </a:xfrm>
          <a:prstGeom prst="rect">
            <a:avLst/>
          </a:prstGeom>
          <a:noFill/>
        </p:spPr>
        <p:txBody>
          <a:bodyPr wrap="none" rtlCol="0">
            <a:spAutoFit/>
          </a:bodyPr>
          <a:lstStyle/>
          <a:p>
            <a:r>
              <a:rPr lang="en-US" sz="2400" dirty="0" smtClean="0">
                <a:solidFill>
                  <a:schemeClr val="accent6"/>
                </a:solidFill>
              </a:rPr>
              <a:t>Mammals</a:t>
            </a:r>
            <a:endParaRPr lang="en-US" sz="2400" dirty="0">
              <a:solidFill>
                <a:schemeClr val="accent6"/>
              </a:solidFill>
            </a:endParaRPr>
          </a:p>
        </p:txBody>
      </p:sp>
      <p:sp>
        <p:nvSpPr>
          <p:cNvPr id="11" name="TextBox 10"/>
          <p:cNvSpPr txBox="1"/>
          <p:nvPr/>
        </p:nvSpPr>
        <p:spPr>
          <a:xfrm>
            <a:off x="5143500" y="4759738"/>
            <a:ext cx="990600" cy="461665"/>
          </a:xfrm>
          <a:prstGeom prst="rect">
            <a:avLst/>
          </a:prstGeom>
          <a:noFill/>
        </p:spPr>
        <p:txBody>
          <a:bodyPr wrap="square" rtlCol="0">
            <a:spAutoFit/>
          </a:bodyPr>
          <a:lstStyle/>
          <a:p>
            <a:r>
              <a:rPr lang="en-US" sz="2400" dirty="0" smtClean="0">
                <a:solidFill>
                  <a:schemeClr val="accent2"/>
                </a:solidFill>
              </a:rPr>
              <a:t>Pets</a:t>
            </a:r>
            <a:endParaRPr lang="en-US" sz="2400" dirty="0">
              <a:solidFill>
                <a:schemeClr val="accent2"/>
              </a:solidFill>
            </a:endParaRPr>
          </a:p>
        </p:txBody>
      </p:sp>
    </p:spTree>
    <p:extLst>
      <p:ext uri="{BB962C8B-B14F-4D97-AF65-F5344CB8AC3E}">
        <p14:creationId xmlns:p14="http://schemas.microsoft.com/office/powerpoint/2010/main" val="88508150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7772400" cy="2819399"/>
          </a:xfrm>
        </p:spPr>
        <p:txBody>
          <a:bodyPr>
            <a:normAutofit/>
          </a:bodyPr>
          <a:lstStyle/>
          <a:p>
            <a:pPr marL="0" indent="0">
              <a:buNone/>
            </a:pPr>
            <a:r>
              <a:rPr lang="en-US" sz="2400" dirty="0" smtClean="0">
                <a:latin typeface="Times" charset="0"/>
                <a:ea typeface="Times" charset="0"/>
                <a:cs typeface="Times" charset="0"/>
              </a:rPr>
              <a:t>Example: </a:t>
            </a:r>
            <a:r>
              <a:rPr lang="en-US" sz="2400" i="1" dirty="0" smtClean="0">
                <a:latin typeface="Times" charset="0"/>
                <a:ea typeface="Times" charset="0"/>
                <a:cs typeface="Times" charset="0"/>
              </a:rPr>
              <a:t>Every</a:t>
            </a:r>
            <a:r>
              <a:rPr lang="en-US" sz="2400" dirty="0" smtClean="0">
                <a:latin typeface="Times" charset="0"/>
                <a:ea typeface="Times" charset="0"/>
                <a:cs typeface="Times" charset="0"/>
              </a:rPr>
              <a:t>(A)(B):</a:t>
            </a:r>
          </a:p>
          <a:p>
            <a:pPr marL="0" indent="0">
              <a:buNone/>
            </a:pPr>
            <a:endParaRPr lang="en-US" sz="2400" dirty="0">
              <a:latin typeface="Times" charset="0"/>
              <a:ea typeface="Times" charset="0"/>
              <a:cs typeface="Times" charset="0"/>
            </a:endParaRPr>
          </a:p>
          <a:p>
            <a:pPr marL="0" indent="0">
              <a:buNone/>
            </a:pPr>
            <a:r>
              <a:rPr lang="en-US" sz="2400" b="1" i="1" dirty="0" smtClean="0">
                <a:latin typeface="Times" charset="0"/>
                <a:ea typeface="Times" charset="0"/>
                <a:cs typeface="Times" charset="0"/>
              </a:rPr>
              <a:t>Every</a:t>
            </a:r>
            <a:r>
              <a:rPr lang="en-US" sz="2400" b="1" dirty="0" smtClean="0">
                <a:latin typeface="Times" charset="0"/>
                <a:ea typeface="Times" charset="0"/>
                <a:cs typeface="Times" charset="0"/>
              </a:rPr>
              <a:t>(</a:t>
            </a:r>
            <a:r>
              <a:rPr lang="en-US" sz="2400" b="1" dirty="0" smtClean="0">
                <a:solidFill>
                  <a:schemeClr val="accent6"/>
                </a:solidFill>
                <a:latin typeface="Times" charset="0"/>
                <a:ea typeface="Times" charset="0"/>
                <a:cs typeface="Times" charset="0"/>
              </a:rPr>
              <a:t>MAMMAL</a:t>
            </a:r>
            <a:r>
              <a:rPr lang="en-US" sz="2400" b="1" dirty="0" smtClean="0">
                <a:latin typeface="Times" charset="0"/>
                <a:ea typeface="Times" charset="0"/>
                <a:cs typeface="Times" charset="0"/>
              </a:rPr>
              <a:t>)(</a:t>
            </a:r>
            <a:r>
              <a:rPr lang="en-US" sz="2400" b="1" dirty="0">
                <a:solidFill>
                  <a:schemeClr val="accent2"/>
                </a:solidFill>
                <a:latin typeface="Times" charset="0"/>
                <a:ea typeface="Times" charset="0"/>
                <a:cs typeface="Times" charset="0"/>
              </a:rPr>
              <a:t>PET</a:t>
            </a:r>
            <a:r>
              <a:rPr lang="en-US" sz="2400" b="1" dirty="0" smtClean="0">
                <a:latin typeface="Times" charset="0"/>
                <a:ea typeface="Times" charset="0"/>
                <a:cs typeface="Times" charset="0"/>
              </a:rPr>
              <a:t>)</a:t>
            </a:r>
            <a:endParaRPr lang="en-US" sz="2400" b="1" i="1" dirty="0" smtClean="0">
              <a:latin typeface="Times" charset="0"/>
              <a:ea typeface="Times" charset="0"/>
              <a:cs typeface="Times" charset="0"/>
            </a:endParaRPr>
          </a:p>
          <a:p>
            <a:pPr marL="0" indent="0">
              <a:buNone/>
            </a:pPr>
            <a:endParaRPr lang="en-US" sz="2400" b="1" i="1" dirty="0">
              <a:latin typeface="Times" charset="0"/>
              <a:ea typeface="Times" charset="0"/>
              <a:cs typeface="Times" charset="0"/>
            </a:endParaRPr>
          </a:p>
          <a:p>
            <a:pPr marL="0" indent="0">
              <a:buNone/>
            </a:pPr>
            <a:endParaRPr lang="en-US" sz="2400" b="1" i="1" dirty="0" smtClean="0">
              <a:latin typeface="Times" charset="0"/>
              <a:ea typeface="Times" charset="0"/>
              <a:cs typeface="Times" charset="0"/>
            </a:endParaRPr>
          </a:p>
          <a:p>
            <a:pPr marL="0" indent="0">
              <a:buNone/>
            </a:pPr>
            <a:r>
              <a:rPr lang="en-US" b="1" dirty="0" smtClean="0"/>
              <a:t> </a:t>
            </a:r>
          </a:p>
          <a:p>
            <a:pPr marL="0" indent="0">
              <a:buNone/>
            </a:pPr>
            <a:endParaRPr lang="en-US" dirty="0"/>
          </a:p>
        </p:txBody>
      </p:sp>
      <p:sp>
        <p:nvSpPr>
          <p:cNvPr id="5" name="Oval 4"/>
          <p:cNvSpPr/>
          <p:nvPr/>
        </p:nvSpPr>
        <p:spPr>
          <a:xfrm>
            <a:off x="685800" y="3581400"/>
            <a:ext cx="4457700" cy="2209800"/>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457200" y="3194876"/>
            <a:ext cx="5715000" cy="3129724"/>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3352800" y="4708721"/>
            <a:ext cx="1423788" cy="461665"/>
          </a:xfrm>
          <a:prstGeom prst="rect">
            <a:avLst/>
          </a:prstGeom>
          <a:noFill/>
        </p:spPr>
        <p:txBody>
          <a:bodyPr wrap="none" rtlCol="0">
            <a:spAutoFit/>
          </a:bodyPr>
          <a:lstStyle/>
          <a:p>
            <a:r>
              <a:rPr lang="en-US" sz="2400" dirty="0" smtClean="0">
                <a:solidFill>
                  <a:schemeClr val="accent6"/>
                </a:solidFill>
              </a:rPr>
              <a:t>Mammals</a:t>
            </a:r>
            <a:endParaRPr lang="en-US" sz="2400" dirty="0">
              <a:solidFill>
                <a:schemeClr val="accent6"/>
              </a:solidFill>
            </a:endParaRPr>
          </a:p>
        </p:txBody>
      </p:sp>
      <p:sp>
        <p:nvSpPr>
          <p:cNvPr id="11" name="TextBox 10"/>
          <p:cNvSpPr txBox="1"/>
          <p:nvPr/>
        </p:nvSpPr>
        <p:spPr>
          <a:xfrm>
            <a:off x="5143500" y="4759738"/>
            <a:ext cx="990600" cy="461665"/>
          </a:xfrm>
          <a:prstGeom prst="rect">
            <a:avLst/>
          </a:prstGeom>
          <a:noFill/>
        </p:spPr>
        <p:txBody>
          <a:bodyPr wrap="square" rtlCol="0">
            <a:spAutoFit/>
          </a:bodyPr>
          <a:lstStyle/>
          <a:p>
            <a:r>
              <a:rPr lang="en-US" sz="2400" dirty="0" smtClean="0">
                <a:solidFill>
                  <a:schemeClr val="accent2"/>
                </a:solidFill>
              </a:rPr>
              <a:t>Pets</a:t>
            </a:r>
            <a:endParaRPr lang="en-US" sz="2400" dirty="0">
              <a:solidFill>
                <a:schemeClr val="accent2"/>
              </a:solidFill>
            </a:endParaRPr>
          </a:p>
        </p:txBody>
      </p:sp>
    </p:spTree>
    <p:extLst>
      <p:ext uri="{BB962C8B-B14F-4D97-AF65-F5344CB8AC3E}">
        <p14:creationId xmlns:p14="http://schemas.microsoft.com/office/powerpoint/2010/main" val="1123533042"/>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7772400" cy="2819399"/>
          </a:xfrm>
        </p:spPr>
        <p:txBody>
          <a:bodyPr>
            <a:normAutofit/>
          </a:bodyPr>
          <a:lstStyle/>
          <a:p>
            <a:pPr marL="0" indent="0">
              <a:buNone/>
            </a:pPr>
            <a:r>
              <a:rPr lang="en-US" sz="2400" dirty="0" smtClean="0">
                <a:latin typeface="Times" charset="0"/>
                <a:ea typeface="Times" charset="0"/>
                <a:cs typeface="Times" charset="0"/>
              </a:rPr>
              <a:t>Example: </a:t>
            </a:r>
            <a:r>
              <a:rPr lang="en-US" sz="2400" i="1" dirty="0" smtClean="0">
                <a:latin typeface="Times" charset="0"/>
                <a:ea typeface="Times" charset="0"/>
                <a:cs typeface="Times" charset="0"/>
              </a:rPr>
              <a:t>Every</a:t>
            </a:r>
            <a:r>
              <a:rPr lang="en-US" sz="2400" dirty="0" smtClean="0">
                <a:latin typeface="Times" charset="0"/>
                <a:ea typeface="Times" charset="0"/>
                <a:cs typeface="Times" charset="0"/>
              </a:rPr>
              <a:t>(A)(B):</a:t>
            </a:r>
          </a:p>
          <a:p>
            <a:pPr marL="0" indent="0">
              <a:buNone/>
            </a:pPr>
            <a:endParaRPr lang="en-US" sz="2400" dirty="0">
              <a:latin typeface="Times" charset="0"/>
              <a:ea typeface="Times" charset="0"/>
              <a:cs typeface="Times" charset="0"/>
            </a:endParaRPr>
          </a:p>
          <a:p>
            <a:pPr marL="0" indent="0">
              <a:buNone/>
            </a:pPr>
            <a:r>
              <a:rPr lang="en-US" sz="2400" b="1" i="1" dirty="0" smtClean="0">
                <a:latin typeface="Times" charset="0"/>
                <a:ea typeface="Times" charset="0"/>
                <a:cs typeface="Times" charset="0"/>
              </a:rPr>
              <a:t>Every</a:t>
            </a:r>
            <a:r>
              <a:rPr lang="en-US" sz="2400" b="1" dirty="0" smtClean="0">
                <a:latin typeface="Times" charset="0"/>
                <a:ea typeface="Times" charset="0"/>
                <a:cs typeface="Times" charset="0"/>
              </a:rPr>
              <a:t>(</a:t>
            </a:r>
            <a:r>
              <a:rPr lang="en-US" sz="2400" b="1" dirty="0" smtClean="0">
                <a:solidFill>
                  <a:schemeClr val="accent1"/>
                </a:solidFill>
                <a:latin typeface="Times" charset="0"/>
                <a:ea typeface="Times" charset="0"/>
                <a:cs typeface="Times" charset="0"/>
              </a:rPr>
              <a:t>DOG</a:t>
            </a:r>
            <a:r>
              <a:rPr lang="en-US" sz="2400" b="1" dirty="0" smtClean="0">
                <a:latin typeface="Times" charset="0"/>
                <a:ea typeface="Times" charset="0"/>
                <a:cs typeface="Times" charset="0"/>
              </a:rPr>
              <a:t>)(</a:t>
            </a:r>
            <a:r>
              <a:rPr lang="en-US" sz="2400" b="1" dirty="0">
                <a:solidFill>
                  <a:schemeClr val="accent2"/>
                </a:solidFill>
                <a:latin typeface="Times" charset="0"/>
                <a:ea typeface="Times" charset="0"/>
                <a:cs typeface="Times" charset="0"/>
              </a:rPr>
              <a:t>PET</a:t>
            </a:r>
            <a:r>
              <a:rPr lang="en-US" sz="2400" b="1" dirty="0" smtClean="0">
                <a:latin typeface="Times" charset="0"/>
                <a:ea typeface="Times" charset="0"/>
                <a:cs typeface="Times" charset="0"/>
              </a:rPr>
              <a:t>)</a:t>
            </a:r>
            <a:endParaRPr lang="en-US" sz="2400" b="1" dirty="0">
              <a:latin typeface="Times" charset="0"/>
              <a:ea typeface="Times" charset="0"/>
              <a:cs typeface="Times" charset="0"/>
            </a:endParaRPr>
          </a:p>
          <a:p>
            <a:pPr marL="0" indent="0">
              <a:buNone/>
            </a:pPr>
            <a:endParaRPr lang="en-US" sz="2400" b="1" i="1" dirty="0">
              <a:latin typeface="Times" charset="0"/>
              <a:ea typeface="Times" charset="0"/>
              <a:cs typeface="Times" charset="0"/>
            </a:endParaRPr>
          </a:p>
          <a:p>
            <a:pPr marL="0" indent="0">
              <a:buNone/>
            </a:pPr>
            <a:endParaRPr lang="en-US" sz="2400" b="1" i="1" dirty="0" smtClean="0">
              <a:latin typeface="Times" charset="0"/>
              <a:ea typeface="Times" charset="0"/>
              <a:cs typeface="Times" charset="0"/>
            </a:endParaRPr>
          </a:p>
          <a:p>
            <a:pPr marL="0" indent="0">
              <a:buNone/>
            </a:pPr>
            <a:r>
              <a:rPr lang="en-US" b="1" dirty="0" smtClean="0"/>
              <a:t> </a:t>
            </a:r>
          </a:p>
          <a:p>
            <a:pPr marL="0" indent="0">
              <a:buNone/>
            </a:pPr>
            <a:endParaRPr lang="en-US" dirty="0"/>
          </a:p>
        </p:txBody>
      </p:sp>
      <p:sp>
        <p:nvSpPr>
          <p:cNvPr id="4" name="Oval 3"/>
          <p:cNvSpPr/>
          <p:nvPr/>
        </p:nvSpPr>
        <p:spPr>
          <a:xfrm>
            <a:off x="1524000" y="4022921"/>
            <a:ext cx="1828800" cy="137160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457200" y="3194876"/>
            <a:ext cx="5715000" cy="3129724"/>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362200" y="4708721"/>
            <a:ext cx="990600" cy="461665"/>
          </a:xfrm>
          <a:prstGeom prst="rect">
            <a:avLst/>
          </a:prstGeom>
          <a:noFill/>
        </p:spPr>
        <p:txBody>
          <a:bodyPr wrap="square" rtlCol="0">
            <a:spAutoFit/>
          </a:bodyPr>
          <a:lstStyle/>
          <a:p>
            <a:r>
              <a:rPr lang="en-US" sz="2400" dirty="0" smtClean="0">
                <a:solidFill>
                  <a:schemeClr val="accent1"/>
                </a:solidFill>
              </a:rPr>
              <a:t>Dogs</a:t>
            </a:r>
            <a:endParaRPr lang="en-US" sz="2400" dirty="0">
              <a:solidFill>
                <a:schemeClr val="accent1"/>
              </a:solidFill>
            </a:endParaRPr>
          </a:p>
        </p:txBody>
      </p:sp>
      <p:sp>
        <p:nvSpPr>
          <p:cNvPr id="11" name="TextBox 10"/>
          <p:cNvSpPr txBox="1"/>
          <p:nvPr/>
        </p:nvSpPr>
        <p:spPr>
          <a:xfrm>
            <a:off x="5143500" y="4759738"/>
            <a:ext cx="990600" cy="461665"/>
          </a:xfrm>
          <a:prstGeom prst="rect">
            <a:avLst/>
          </a:prstGeom>
          <a:noFill/>
        </p:spPr>
        <p:txBody>
          <a:bodyPr wrap="square" rtlCol="0">
            <a:spAutoFit/>
          </a:bodyPr>
          <a:lstStyle/>
          <a:p>
            <a:r>
              <a:rPr lang="en-US" sz="2400" dirty="0" smtClean="0">
                <a:solidFill>
                  <a:schemeClr val="accent2"/>
                </a:solidFill>
              </a:rPr>
              <a:t>Pets</a:t>
            </a:r>
            <a:endParaRPr lang="en-US" sz="2400" dirty="0">
              <a:solidFill>
                <a:schemeClr val="accent2"/>
              </a:solidFill>
            </a:endParaRPr>
          </a:p>
        </p:txBody>
      </p:sp>
    </p:spTree>
    <p:extLst>
      <p:ext uri="{BB962C8B-B14F-4D97-AF65-F5344CB8AC3E}">
        <p14:creationId xmlns:p14="http://schemas.microsoft.com/office/powerpoint/2010/main" val="463600585"/>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461755"/>
            <a:ext cx="8229600" cy="2119645"/>
          </a:xfrm>
        </p:spPr>
        <p:txBody>
          <a:bodyPr>
            <a:normAutofit/>
          </a:bodyPr>
          <a:lstStyle/>
          <a:p>
            <a:pPr marL="0" indent="0">
              <a:buNone/>
            </a:pPr>
            <a:r>
              <a:rPr lang="en-US" sz="2400" dirty="0" smtClean="0">
                <a:latin typeface="Times" charset="0"/>
                <a:ea typeface="Times" charset="0"/>
                <a:cs typeface="Times" charset="0"/>
              </a:rPr>
              <a:t>E.g. </a:t>
            </a:r>
          </a:p>
          <a:p>
            <a:pPr marL="0" indent="0">
              <a:buNone/>
            </a:pPr>
            <a:r>
              <a:rPr lang="en-US" sz="2400" dirty="0" smtClean="0">
                <a:latin typeface="Times" charset="0"/>
                <a:ea typeface="Times" charset="0"/>
                <a:cs typeface="Times" charset="0"/>
              </a:rPr>
              <a:t>A = </a:t>
            </a:r>
            <a:r>
              <a:rPr lang="en-US" sz="2400" dirty="0" smtClean="0">
                <a:solidFill>
                  <a:schemeClr val="accent1"/>
                </a:solidFill>
                <a:latin typeface="Times" charset="0"/>
                <a:ea typeface="Times" charset="0"/>
                <a:cs typeface="Times" charset="0"/>
              </a:rPr>
              <a:t>DOGS</a:t>
            </a:r>
            <a:r>
              <a:rPr lang="en-US" sz="2400" dirty="0"/>
              <a:t> ⊆ </a:t>
            </a:r>
            <a:r>
              <a:rPr lang="en-US" sz="2400" dirty="0" smtClean="0">
                <a:solidFill>
                  <a:schemeClr val="accent6"/>
                </a:solidFill>
                <a:latin typeface="Times" charset="0"/>
                <a:ea typeface="Times" charset="0"/>
                <a:cs typeface="Times" charset="0"/>
              </a:rPr>
              <a:t>MAMMALS</a:t>
            </a:r>
            <a:endParaRPr lang="en-US" sz="2400" dirty="0" smtClean="0">
              <a:solidFill>
                <a:schemeClr val="accent6"/>
              </a:solidFill>
              <a:latin typeface="Times" charset="0"/>
              <a:ea typeface="Times" charset="0"/>
              <a:cs typeface="Times" charset="0"/>
            </a:endParaRPr>
          </a:p>
          <a:p>
            <a:pPr marL="0" indent="0">
              <a:buNone/>
            </a:pPr>
            <a:endParaRPr lang="en-US" dirty="0">
              <a:latin typeface="Times" charset="0"/>
              <a:ea typeface="Times" charset="0"/>
              <a:cs typeface="Times" charset="0"/>
            </a:endParaRPr>
          </a:p>
          <a:p>
            <a:pPr marL="0" indent="0">
              <a:buNone/>
            </a:pPr>
            <a:endParaRPr lang="en-US" dirty="0" smtClean="0">
              <a:latin typeface="Times" charset="0"/>
              <a:ea typeface="Times" charset="0"/>
              <a:cs typeface="Times" charset="0"/>
            </a:endParaRPr>
          </a:p>
          <a:p>
            <a:pPr marL="0" indent="0">
              <a:buNone/>
            </a:pPr>
            <a:endParaRPr lang="en-US" dirty="0">
              <a:latin typeface="Times" charset="0"/>
              <a:ea typeface="Times" charset="0"/>
              <a:cs typeface="Times" charset="0"/>
            </a:endParaRPr>
          </a:p>
          <a:p>
            <a:pPr marL="0" indent="0">
              <a:buNone/>
            </a:pPr>
            <a:endParaRPr lang="en-US" dirty="0">
              <a:latin typeface="Times" charset="0"/>
              <a:ea typeface="Times" charset="0"/>
              <a:cs typeface="Times" charset="0"/>
            </a:endParaRPr>
          </a:p>
        </p:txBody>
      </p:sp>
      <p:sp>
        <p:nvSpPr>
          <p:cNvPr id="4" name="Oval 3"/>
          <p:cNvSpPr/>
          <p:nvPr/>
        </p:nvSpPr>
        <p:spPr>
          <a:xfrm>
            <a:off x="1524000" y="4022921"/>
            <a:ext cx="1828800" cy="137160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362200" y="4708721"/>
            <a:ext cx="990600" cy="461665"/>
          </a:xfrm>
          <a:prstGeom prst="rect">
            <a:avLst/>
          </a:prstGeom>
          <a:noFill/>
        </p:spPr>
        <p:txBody>
          <a:bodyPr wrap="square" rtlCol="0">
            <a:spAutoFit/>
          </a:bodyPr>
          <a:lstStyle/>
          <a:p>
            <a:r>
              <a:rPr lang="en-US" sz="2400" dirty="0" smtClean="0">
                <a:solidFill>
                  <a:schemeClr val="accent1"/>
                </a:solidFill>
              </a:rPr>
              <a:t>Dogs</a:t>
            </a:r>
            <a:endParaRPr lang="en-US" sz="2400" dirty="0">
              <a:solidFill>
                <a:schemeClr val="accent1"/>
              </a:solidFill>
            </a:endParaRPr>
          </a:p>
        </p:txBody>
      </p:sp>
      <p:sp>
        <p:nvSpPr>
          <p:cNvPr id="8" name="Oval 7"/>
          <p:cNvSpPr/>
          <p:nvPr/>
        </p:nvSpPr>
        <p:spPr>
          <a:xfrm>
            <a:off x="685800" y="3581400"/>
            <a:ext cx="3613484" cy="2814570"/>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2667000" y="5394521"/>
            <a:ext cx="1524000" cy="461665"/>
          </a:xfrm>
          <a:prstGeom prst="rect">
            <a:avLst/>
          </a:prstGeom>
          <a:noFill/>
        </p:spPr>
        <p:txBody>
          <a:bodyPr wrap="square" rtlCol="0">
            <a:spAutoFit/>
          </a:bodyPr>
          <a:lstStyle/>
          <a:p>
            <a:r>
              <a:rPr lang="en-US" sz="2400" dirty="0" smtClean="0">
                <a:solidFill>
                  <a:schemeClr val="accent6"/>
                </a:solidFill>
              </a:rPr>
              <a:t>Mammals</a:t>
            </a:r>
            <a:endParaRPr lang="en-US" sz="2400" dirty="0">
              <a:solidFill>
                <a:schemeClr val="accent6"/>
              </a:solidFill>
            </a:endParaRPr>
          </a:p>
        </p:txBody>
      </p:sp>
    </p:spTree>
    <p:extLst>
      <p:ext uri="{BB962C8B-B14F-4D97-AF65-F5344CB8AC3E}">
        <p14:creationId xmlns:p14="http://schemas.microsoft.com/office/powerpoint/2010/main" val="1215139283"/>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7772400" cy="2819399"/>
          </a:xfrm>
        </p:spPr>
        <p:txBody>
          <a:bodyPr>
            <a:normAutofit fontScale="85000" lnSpcReduction="20000"/>
          </a:bodyPr>
          <a:lstStyle/>
          <a:p>
            <a:pPr marL="0" indent="0">
              <a:buNone/>
            </a:pPr>
            <a:r>
              <a:rPr lang="en-US" sz="2400" dirty="0" smtClean="0">
                <a:latin typeface="Times" charset="0"/>
                <a:ea typeface="Times" charset="0"/>
                <a:cs typeface="Times" charset="0"/>
              </a:rPr>
              <a:t>Example: </a:t>
            </a:r>
            <a:r>
              <a:rPr lang="en-US" sz="2400" i="1" dirty="0" smtClean="0">
                <a:latin typeface="Times" charset="0"/>
                <a:ea typeface="Times" charset="0"/>
                <a:cs typeface="Times" charset="0"/>
              </a:rPr>
              <a:t>Every</a:t>
            </a:r>
            <a:r>
              <a:rPr lang="en-US" sz="2400" dirty="0" smtClean="0">
                <a:latin typeface="Times" charset="0"/>
                <a:ea typeface="Times" charset="0"/>
                <a:cs typeface="Times" charset="0"/>
              </a:rPr>
              <a:t>(A)(B):</a:t>
            </a:r>
          </a:p>
          <a:p>
            <a:pPr marL="0" indent="0">
              <a:buNone/>
            </a:pPr>
            <a:endParaRPr lang="en-US" sz="2400" dirty="0">
              <a:latin typeface="Times" charset="0"/>
              <a:ea typeface="Times" charset="0"/>
              <a:cs typeface="Times" charset="0"/>
            </a:endParaRPr>
          </a:p>
          <a:p>
            <a:pPr marL="0" indent="0">
              <a:buNone/>
            </a:pPr>
            <a:r>
              <a:rPr lang="en-US" sz="2400" b="1" i="1" dirty="0" smtClean="0">
                <a:latin typeface="Times" charset="0"/>
                <a:ea typeface="Times" charset="0"/>
                <a:cs typeface="Times" charset="0"/>
              </a:rPr>
              <a:t>Every</a:t>
            </a:r>
            <a:r>
              <a:rPr lang="en-US" sz="2400" b="1" dirty="0" smtClean="0">
                <a:latin typeface="Times" charset="0"/>
                <a:ea typeface="Times" charset="0"/>
                <a:cs typeface="Times" charset="0"/>
              </a:rPr>
              <a:t>(</a:t>
            </a:r>
            <a:r>
              <a:rPr lang="en-US" sz="2400" b="1" dirty="0" smtClean="0">
                <a:solidFill>
                  <a:schemeClr val="accent6"/>
                </a:solidFill>
                <a:latin typeface="Times" charset="0"/>
                <a:ea typeface="Times" charset="0"/>
                <a:cs typeface="Times" charset="0"/>
              </a:rPr>
              <a:t>MAMMAL</a:t>
            </a:r>
            <a:r>
              <a:rPr lang="en-US" sz="2400" b="1" dirty="0" smtClean="0">
                <a:latin typeface="Times" charset="0"/>
                <a:ea typeface="Times" charset="0"/>
                <a:cs typeface="Times" charset="0"/>
              </a:rPr>
              <a:t>)(</a:t>
            </a:r>
            <a:r>
              <a:rPr lang="en-US" sz="2400" b="1" dirty="0">
                <a:solidFill>
                  <a:schemeClr val="accent2"/>
                </a:solidFill>
                <a:latin typeface="Times" charset="0"/>
                <a:ea typeface="Times" charset="0"/>
                <a:cs typeface="Times" charset="0"/>
              </a:rPr>
              <a:t>PET</a:t>
            </a:r>
            <a:r>
              <a:rPr lang="en-US" sz="2400" b="1" dirty="0" smtClean="0">
                <a:latin typeface="Times" charset="0"/>
                <a:ea typeface="Times" charset="0"/>
                <a:cs typeface="Times" charset="0"/>
              </a:rPr>
              <a:t>) </a:t>
            </a:r>
            <a:r>
              <a:rPr lang="en-US" sz="2400" dirty="0" smtClean="0"/>
              <a:t>⇒</a:t>
            </a:r>
            <a:r>
              <a:rPr lang="en-US" sz="2400" b="1" dirty="0">
                <a:latin typeface="Times" charset="0"/>
                <a:ea typeface="Times" charset="0"/>
                <a:cs typeface="Times" charset="0"/>
              </a:rPr>
              <a:t> </a:t>
            </a:r>
            <a:r>
              <a:rPr lang="en-US" sz="2400" b="1" dirty="0" smtClean="0">
                <a:latin typeface="Times" charset="0"/>
                <a:ea typeface="Times" charset="0"/>
                <a:cs typeface="Times" charset="0"/>
              </a:rPr>
              <a:t> </a:t>
            </a:r>
            <a:r>
              <a:rPr lang="en-US" sz="2400" b="1" i="1" dirty="0" smtClean="0">
                <a:latin typeface="Times" charset="0"/>
                <a:ea typeface="Times" charset="0"/>
                <a:cs typeface="Times" charset="0"/>
              </a:rPr>
              <a:t>Every</a:t>
            </a:r>
            <a:r>
              <a:rPr lang="en-US" sz="2400" b="1" dirty="0" smtClean="0">
                <a:latin typeface="Times" charset="0"/>
                <a:ea typeface="Times" charset="0"/>
                <a:cs typeface="Times" charset="0"/>
              </a:rPr>
              <a:t>(</a:t>
            </a:r>
            <a:r>
              <a:rPr lang="en-US" sz="2400" b="1" dirty="0" smtClean="0">
                <a:solidFill>
                  <a:schemeClr val="accent1"/>
                </a:solidFill>
                <a:latin typeface="Times" charset="0"/>
                <a:ea typeface="Times" charset="0"/>
                <a:cs typeface="Times" charset="0"/>
              </a:rPr>
              <a:t>DOG</a:t>
            </a:r>
            <a:r>
              <a:rPr lang="en-US" sz="2400" b="1" dirty="0" smtClean="0">
                <a:latin typeface="Times" charset="0"/>
                <a:ea typeface="Times" charset="0"/>
                <a:cs typeface="Times" charset="0"/>
              </a:rPr>
              <a:t>)(</a:t>
            </a:r>
            <a:r>
              <a:rPr lang="en-US" sz="2400" b="1" dirty="0" smtClean="0">
                <a:solidFill>
                  <a:schemeClr val="accent2"/>
                </a:solidFill>
                <a:latin typeface="Times" charset="0"/>
                <a:ea typeface="Times" charset="0"/>
                <a:cs typeface="Times" charset="0"/>
              </a:rPr>
              <a:t>PET</a:t>
            </a:r>
            <a:r>
              <a:rPr lang="en-US" sz="2400" b="1" dirty="0" smtClean="0">
                <a:latin typeface="Times" charset="0"/>
                <a:ea typeface="Times" charset="0"/>
                <a:cs typeface="Times" charset="0"/>
              </a:rPr>
              <a:t>)</a:t>
            </a:r>
          </a:p>
          <a:p>
            <a:pPr marL="0" indent="0">
              <a:buNone/>
            </a:pPr>
            <a:endParaRPr lang="en-US" sz="2400" b="1" i="1" dirty="0" smtClean="0">
              <a:latin typeface="Times" charset="0"/>
              <a:ea typeface="Times" charset="0"/>
              <a:cs typeface="Times" charset="0"/>
            </a:endParaRPr>
          </a:p>
          <a:p>
            <a:pPr marL="0" indent="0">
              <a:buNone/>
            </a:pPr>
            <a:r>
              <a:rPr lang="en-US" sz="2400" b="1" i="1" dirty="0">
                <a:latin typeface="Times" charset="0"/>
                <a:ea typeface="Times" charset="0"/>
                <a:cs typeface="Times" charset="0"/>
              </a:rPr>
              <a:t>Every</a:t>
            </a:r>
            <a:r>
              <a:rPr lang="en-US" sz="2400" b="1" dirty="0">
                <a:latin typeface="Times" charset="0"/>
                <a:ea typeface="Times" charset="0"/>
                <a:cs typeface="Times" charset="0"/>
              </a:rPr>
              <a:t>(</a:t>
            </a:r>
            <a:r>
              <a:rPr lang="en-US" sz="2400" b="1" dirty="0">
                <a:solidFill>
                  <a:schemeClr val="accent1"/>
                </a:solidFill>
                <a:latin typeface="Times" charset="0"/>
                <a:ea typeface="Times" charset="0"/>
                <a:cs typeface="Times" charset="0"/>
              </a:rPr>
              <a:t>DOG</a:t>
            </a:r>
            <a:r>
              <a:rPr lang="en-US" sz="2400" b="1" dirty="0" smtClean="0">
                <a:latin typeface="Times" charset="0"/>
                <a:ea typeface="Times" charset="0"/>
                <a:cs typeface="Times" charset="0"/>
              </a:rPr>
              <a:t>)(</a:t>
            </a:r>
            <a:r>
              <a:rPr lang="en-US" sz="2400" b="1" dirty="0">
                <a:solidFill>
                  <a:schemeClr val="accent2"/>
                </a:solidFill>
                <a:latin typeface="Times" charset="0"/>
                <a:ea typeface="Times" charset="0"/>
                <a:cs typeface="Times" charset="0"/>
              </a:rPr>
              <a:t>PET</a:t>
            </a:r>
            <a:r>
              <a:rPr lang="en-US" sz="2400" b="1" dirty="0" smtClean="0">
                <a:latin typeface="Times" charset="0"/>
                <a:ea typeface="Times" charset="0"/>
                <a:cs typeface="Times" charset="0"/>
              </a:rPr>
              <a:t>) </a:t>
            </a:r>
            <a:r>
              <a:rPr lang="en-US" sz="2000" dirty="0" smtClean="0"/>
              <a:t>¬</a:t>
            </a:r>
            <a:r>
              <a:rPr lang="en-US" sz="2000" dirty="0"/>
              <a:t> ⇒</a:t>
            </a:r>
            <a:r>
              <a:rPr lang="en-US" sz="2000" dirty="0" smtClean="0"/>
              <a:t> </a:t>
            </a:r>
            <a:r>
              <a:rPr lang="en-US" sz="2400" b="1" i="1" dirty="0" smtClean="0">
                <a:latin typeface="Times" charset="0"/>
                <a:ea typeface="Times" charset="0"/>
                <a:cs typeface="Times" charset="0"/>
              </a:rPr>
              <a:t>Every</a:t>
            </a:r>
            <a:r>
              <a:rPr lang="en-US" sz="2400" b="1" dirty="0" smtClean="0">
                <a:latin typeface="Times" charset="0"/>
                <a:ea typeface="Times" charset="0"/>
                <a:cs typeface="Times" charset="0"/>
              </a:rPr>
              <a:t>(</a:t>
            </a:r>
            <a:r>
              <a:rPr lang="en-US" sz="2400" b="1" dirty="0" smtClean="0">
                <a:solidFill>
                  <a:schemeClr val="accent6"/>
                </a:solidFill>
                <a:latin typeface="Times" charset="0"/>
                <a:ea typeface="Times" charset="0"/>
                <a:cs typeface="Times" charset="0"/>
              </a:rPr>
              <a:t>MAMMAL</a:t>
            </a:r>
            <a:r>
              <a:rPr lang="en-US" sz="2400" b="1" dirty="0">
                <a:latin typeface="Times" charset="0"/>
                <a:ea typeface="Times" charset="0"/>
                <a:cs typeface="Times" charset="0"/>
              </a:rPr>
              <a:t>)(</a:t>
            </a:r>
            <a:r>
              <a:rPr lang="en-US" sz="2400" b="1" dirty="0">
                <a:solidFill>
                  <a:schemeClr val="accent2"/>
                </a:solidFill>
                <a:latin typeface="Times" charset="0"/>
                <a:ea typeface="Times" charset="0"/>
                <a:cs typeface="Times" charset="0"/>
              </a:rPr>
              <a:t>PET</a:t>
            </a:r>
            <a:r>
              <a:rPr lang="en-US" sz="2400" b="1" dirty="0">
                <a:latin typeface="Times" charset="0"/>
                <a:ea typeface="Times" charset="0"/>
                <a:cs typeface="Times" charset="0"/>
              </a:rPr>
              <a:t>) </a:t>
            </a:r>
          </a:p>
          <a:p>
            <a:pPr marL="0" indent="0">
              <a:buNone/>
            </a:pPr>
            <a:endParaRPr lang="en-US" sz="2400" b="1" i="1" dirty="0">
              <a:latin typeface="Times" charset="0"/>
              <a:ea typeface="Times" charset="0"/>
              <a:cs typeface="Times" charset="0"/>
            </a:endParaRPr>
          </a:p>
          <a:p>
            <a:pPr marL="0" indent="0">
              <a:buNone/>
            </a:pPr>
            <a:endParaRPr lang="en-US" sz="2400" b="1" i="1" dirty="0" smtClean="0">
              <a:latin typeface="Times" charset="0"/>
              <a:ea typeface="Times" charset="0"/>
              <a:cs typeface="Times" charset="0"/>
            </a:endParaRPr>
          </a:p>
          <a:p>
            <a:pPr marL="0" indent="0">
              <a:buNone/>
            </a:pPr>
            <a:r>
              <a:rPr lang="en-US" b="1" dirty="0" smtClean="0"/>
              <a:t> </a:t>
            </a:r>
          </a:p>
          <a:p>
            <a:pPr marL="0" indent="0">
              <a:buNone/>
            </a:pPr>
            <a:endParaRPr lang="en-US" dirty="0"/>
          </a:p>
        </p:txBody>
      </p:sp>
      <p:sp>
        <p:nvSpPr>
          <p:cNvPr id="4" name="Oval 3"/>
          <p:cNvSpPr/>
          <p:nvPr/>
        </p:nvSpPr>
        <p:spPr>
          <a:xfrm>
            <a:off x="1524000" y="4022921"/>
            <a:ext cx="1828800" cy="137160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685800" y="3581400"/>
            <a:ext cx="4457700" cy="2209800"/>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457200" y="3194876"/>
            <a:ext cx="5715000" cy="3129724"/>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362200" y="4708721"/>
            <a:ext cx="990600" cy="461665"/>
          </a:xfrm>
          <a:prstGeom prst="rect">
            <a:avLst/>
          </a:prstGeom>
          <a:noFill/>
        </p:spPr>
        <p:txBody>
          <a:bodyPr wrap="square" rtlCol="0">
            <a:spAutoFit/>
          </a:bodyPr>
          <a:lstStyle/>
          <a:p>
            <a:r>
              <a:rPr lang="en-US" sz="2400" dirty="0" smtClean="0">
                <a:solidFill>
                  <a:schemeClr val="accent1"/>
                </a:solidFill>
              </a:rPr>
              <a:t>Dogs</a:t>
            </a:r>
            <a:endParaRPr lang="en-US" sz="2400" dirty="0">
              <a:solidFill>
                <a:schemeClr val="accent1"/>
              </a:solidFill>
            </a:endParaRPr>
          </a:p>
        </p:txBody>
      </p:sp>
      <p:sp>
        <p:nvSpPr>
          <p:cNvPr id="10" name="TextBox 9"/>
          <p:cNvSpPr txBox="1"/>
          <p:nvPr/>
        </p:nvSpPr>
        <p:spPr>
          <a:xfrm>
            <a:off x="3352800" y="4708721"/>
            <a:ext cx="1423788" cy="461665"/>
          </a:xfrm>
          <a:prstGeom prst="rect">
            <a:avLst/>
          </a:prstGeom>
          <a:noFill/>
        </p:spPr>
        <p:txBody>
          <a:bodyPr wrap="none" rtlCol="0">
            <a:spAutoFit/>
          </a:bodyPr>
          <a:lstStyle/>
          <a:p>
            <a:r>
              <a:rPr lang="en-US" sz="2400" dirty="0" smtClean="0">
                <a:solidFill>
                  <a:schemeClr val="accent6"/>
                </a:solidFill>
              </a:rPr>
              <a:t>Mammals</a:t>
            </a:r>
            <a:endParaRPr lang="en-US" sz="2400" dirty="0">
              <a:solidFill>
                <a:schemeClr val="accent6"/>
              </a:solidFill>
            </a:endParaRPr>
          </a:p>
        </p:txBody>
      </p:sp>
      <p:sp>
        <p:nvSpPr>
          <p:cNvPr id="11" name="TextBox 10"/>
          <p:cNvSpPr txBox="1"/>
          <p:nvPr/>
        </p:nvSpPr>
        <p:spPr>
          <a:xfrm>
            <a:off x="5143500" y="4759738"/>
            <a:ext cx="990600" cy="461665"/>
          </a:xfrm>
          <a:prstGeom prst="rect">
            <a:avLst/>
          </a:prstGeom>
          <a:noFill/>
        </p:spPr>
        <p:txBody>
          <a:bodyPr wrap="square" rtlCol="0">
            <a:spAutoFit/>
          </a:bodyPr>
          <a:lstStyle/>
          <a:p>
            <a:r>
              <a:rPr lang="en-US" sz="2400" dirty="0" smtClean="0">
                <a:solidFill>
                  <a:schemeClr val="accent2"/>
                </a:solidFill>
              </a:rPr>
              <a:t>Pets</a:t>
            </a:r>
            <a:endParaRPr lang="en-US" sz="2400" dirty="0">
              <a:solidFill>
                <a:schemeClr val="accent2"/>
              </a:solidFill>
            </a:endParaRPr>
          </a:p>
        </p:txBody>
      </p:sp>
    </p:spTree>
    <p:extLst>
      <p:ext uri="{BB962C8B-B14F-4D97-AF65-F5344CB8AC3E}">
        <p14:creationId xmlns:p14="http://schemas.microsoft.com/office/powerpoint/2010/main" val="60494268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229600" cy="4525963"/>
          </a:xfrm>
        </p:spPr>
        <p:txBody>
          <a:bodyPr>
            <a:normAutofit lnSpcReduction="10000"/>
          </a:bodyPr>
          <a:lstStyle/>
          <a:p>
            <a:pPr marL="0" indent="0">
              <a:buNone/>
            </a:pPr>
            <a:r>
              <a:rPr lang="en-US" dirty="0" smtClean="0"/>
              <a:t>For </a:t>
            </a:r>
            <a:r>
              <a:rPr lang="en-US" i="1" dirty="0" smtClean="0"/>
              <a:t>Every</a:t>
            </a:r>
            <a:r>
              <a:rPr lang="en-US" dirty="0" smtClean="0"/>
              <a:t>(A)(B), the A argument is </a:t>
            </a:r>
            <a:r>
              <a:rPr lang="en-US" dirty="0" smtClean="0">
                <a:solidFill>
                  <a:schemeClr val="accent6">
                    <a:lumMod val="60000"/>
                    <a:lumOff val="40000"/>
                  </a:schemeClr>
                </a:solidFill>
              </a:rPr>
              <a:t>downward-entailing:</a:t>
            </a:r>
          </a:p>
          <a:p>
            <a:pPr marL="0" indent="0">
              <a:buNone/>
            </a:pPr>
            <a:endParaRPr lang="en-US" dirty="0">
              <a:solidFill>
                <a:schemeClr val="accent6">
                  <a:lumMod val="60000"/>
                  <a:lumOff val="40000"/>
                </a:schemeClr>
              </a:solidFill>
            </a:endParaRPr>
          </a:p>
          <a:p>
            <a:pPr marL="0" indent="0">
              <a:buNone/>
            </a:pPr>
            <a:r>
              <a:rPr lang="en-US" dirty="0"/>
              <a:t>Whenever A </a:t>
            </a:r>
            <a:r>
              <a:rPr lang="en-US" dirty="0" smtClean="0"/>
              <a:t>⊆ A’</a:t>
            </a:r>
          </a:p>
          <a:p>
            <a:pPr marL="0" indent="0">
              <a:buNone/>
            </a:pPr>
            <a:endParaRPr lang="en-US" dirty="0"/>
          </a:p>
          <a:p>
            <a:pPr marL="0" indent="0">
              <a:buNone/>
            </a:pPr>
            <a:r>
              <a:rPr lang="en-US" dirty="0" smtClean="0"/>
              <a:t>Then </a:t>
            </a:r>
            <a:r>
              <a:rPr lang="en-US" i="1" dirty="0" smtClean="0"/>
              <a:t>Every(</a:t>
            </a:r>
            <a:r>
              <a:rPr lang="en-US" dirty="0" smtClean="0"/>
              <a:t>A’)(B)</a:t>
            </a:r>
          </a:p>
          <a:p>
            <a:pPr marL="0" indent="0">
              <a:buNone/>
            </a:pPr>
            <a:r>
              <a:rPr lang="en-US" dirty="0" smtClean="0"/>
              <a:t>                     ↓</a:t>
            </a:r>
          </a:p>
          <a:p>
            <a:pPr marL="0" indent="0">
              <a:buNone/>
            </a:pPr>
            <a:r>
              <a:rPr lang="en-US" dirty="0" smtClean="0"/>
              <a:t> Then </a:t>
            </a:r>
            <a:r>
              <a:rPr lang="en-US" i="1" dirty="0" smtClean="0"/>
              <a:t>Every(</a:t>
            </a:r>
            <a:r>
              <a:rPr lang="en-US" dirty="0" smtClean="0"/>
              <a:t>A)(</a:t>
            </a:r>
            <a:r>
              <a:rPr lang="en-US" dirty="0"/>
              <a:t>B)</a:t>
            </a:r>
          </a:p>
          <a:p>
            <a:pPr marL="0" indent="0">
              <a:buNone/>
            </a:pPr>
            <a:endParaRPr lang="en-US" dirty="0">
              <a:solidFill>
                <a:schemeClr val="accent6">
                  <a:lumMod val="60000"/>
                  <a:lumOff val="40000"/>
                </a:schemeClr>
              </a:solidFill>
            </a:endParaRPr>
          </a:p>
          <a:p>
            <a:pPr marL="0" indent="0">
              <a:buNone/>
            </a:pPr>
            <a:endParaRPr lang="en-US" dirty="0"/>
          </a:p>
        </p:txBody>
      </p:sp>
    </p:spTree>
    <p:extLst>
      <p:ext uri="{BB962C8B-B14F-4D97-AF65-F5344CB8AC3E}">
        <p14:creationId xmlns:p14="http://schemas.microsoft.com/office/powerpoint/2010/main" val="937846714"/>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latin typeface="Times" charset="0"/>
                <a:ea typeface="Times" charset="0"/>
                <a:cs typeface="Times" charset="0"/>
              </a:rPr>
              <a:t>What kinds of entailment patterns do we get for</a:t>
            </a:r>
          </a:p>
          <a:p>
            <a:pPr marL="0" indent="0">
              <a:buNone/>
            </a:pPr>
            <a:endParaRPr lang="en-US" dirty="0">
              <a:latin typeface="Times" charset="0"/>
              <a:ea typeface="Times" charset="0"/>
              <a:cs typeface="Times" charset="0"/>
            </a:endParaRPr>
          </a:p>
          <a:p>
            <a:pPr marL="0" indent="0">
              <a:buNone/>
            </a:pPr>
            <a:r>
              <a:rPr lang="en-US" i="1" dirty="0" err="1" smtClean="0">
                <a:latin typeface="Times" charset="0"/>
                <a:ea typeface="Times" charset="0"/>
                <a:cs typeface="Times" charset="0"/>
              </a:rPr>
              <a:t>Det</a:t>
            </a:r>
            <a:r>
              <a:rPr lang="en-US" dirty="0" smtClean="0">
                <a:latin typeface="Times" charset="0"/>
                <a:ea typeface="Times" charset="0"/>
                <a:cs typeface="Times" charset="0"/>
              </a:rPr>
              <a:t>(</a:t>
            </a:r>
            <a:r>
              <a:rPr lang="en-US" dirty="0">
                <a:solidFill>
                  <a:schemeClr val="accent2"/>
                </a:solidFill>
                <a:latin typeface="Times" charset="0"/>
                <a:ea typeface="Times" charset="0"/>
                <a:cs typeface="Times" charset="0"/>
              </a:rPr>
              <a:t>PET</a:t>
            </a:r>
            <a:r>
              <a:rPr lang="en-US" dirty="0" smtClean="0">
                <a:latin typeface="Times" charset="0"/>
                <a:ea typeface="Times" charset="0"/>
                <a:cs typeface="Times" charset="0"/>
              </a:rPr>
              <a:t>)(</a:t>
            </a:r>
            <a:r>
              <a:rPr lang="en-US" dirty="0" smtClean="0">
                <a:solidFill>
                  <a:schemeClr val="accent1"/>
                </a:solidFill>
                <a:latin typeface="Times" charset="0"/>
                <a:ea typeface="Times" charset="0"/>
                <a:cs typeface="Times" charset="0"/>
              </a:rPr>
              <a:t>DOG</a:t>
            </a:r>
            <a:r>
              <a:rPr lang="en-US" dirty="0" smtClean="0">
                <a:latin typeface="Times" charset="0"/>
                <a:ea typeface="Times" charset="0"/>
                <a:cs typeface="Times" charset="0"/>
              </a:rPr>
              <a:t>) </a:t>
            </a:r>
            <a:endParaRPr lang="en-US" dirty="0">
              <a:latin typeface="Times" charset="0"/>
              <a:ea typeface="Times" charset="0"/>
              <a:cs typeface="Times" charset="0"/>
            </a:endParaRPr>
          </a:p>
          <a:p>
            <a:pPr marL="0" indent="0">
              <a:buNone/>
            </a:pPr>
            <a:endParaRPr lang="en-US" i="1" dirty="0">
              <a:latin typeface="Times" charset="0"/>
              <a:ea typeface="Times" charset="0"/>
              <a:cs typeface="Times" charset="0"/>
            </a:endParaRPr>
          </a:p>
          <a:p>
            <a:pPr marL="0" indent="0">
              <a:buNone/>
            </a:pPr>
            <a:r>
              <a:rPr lang="en-US" i="1" dirty="0">
                <a:latin typeface="Times" charset="0"/>
                <a:ea typeface="Times" charset="0"/>
                <a:cs typeface="Times" charset="0"/>
              </a:rPr>
              <a:t>and</a:t>
            </a:r>
          </a:p>
          <a:p>
            <a:pPr marL="0" indent="0">
              <a:buNone/>
            </a:pPr>
            <a:endParaRPr lang="en-US" i="1" dirty="0">
              <a:latin typeface="Times" charset="0"/>
              <a:ea typeface="Times" charset="0"/>
              <a:cs typeface="Times" charset="0"/>
            </a:endParaRPr>
          </a:p>
          <a:p>
            <a:pPr marL="0" indent="0">
              <a:buNone/>
            </a:pPr>
            <a:r>
              <a:rPr lang="en-US" i="1" dirty="0" err="1" smtClean="0">
                <a:latin typeface="Times" charset="0"/>
                <a:ea typeface="Times" charset="0"/>
                <a:cs typeface="Times" charset="0"/>
              </a:rPr>
              <a:t>Det</a:t>
            </a:r>
            <a:r>
              <a:rPr lang="en-US" dirty="0" smtClean="0">
                <a:latin typeface="Times" charset="0"/>
                <a:ea typeface="Times" charset="0"/>
                <a:cs typeface="Times" charset="0"/>
              </a:rPr>
              <a:t>(</a:t>
            </a:r>
            <a:r>
              <a:rPr lang="en-US" dirty="0">
                <a:solidFill>
                  <a:schemeClr val="accent2"/>
                </a:solidFill>
                <a:latin typeface="Times" charset="0"/>
                <a:ea typeface="Times" charset="0"/>
                <a:cs typeface="Times" charset="0"/>
              </a:rPr>
              <a:t>PET</a:t>
            </a:r>
            <a:r>
              <a:rPr lang="en-US" dirty="0" smtClean="0">
                <a:latin typeface="Times" charset="0"/>
                <a:ea typeface="Times" charset="0"/>
                <a:cs typeface="Times" charset="0"/>
              </a:rPr>
              <a:t>)(</a:t>
            </a:r>
            <a:r>
              <a:rPr lang="en-US" dirty="0">
                <a:solidFill>
                  <a:schemeClr val="accent6"/>
                </a:solidFill>
                <a:latin typeface="Times" charset="0"/>
                <a:ea typeface="Times" charset="0"/>
                <a:cs typeface="Times" charset="0"/>
              </a:rPr>
              <a:t>MAMMAL</a:t>
            </a:r>
            <a:r>
              <a:rPr lang="en-US" dirty="0" smtClean="0">
                <a:latin typeface="Times" charset="0"/>
                <a:ea typeface="Times" charset="0"/>
                <a:cs typeface="Times" charset="0"/>
              </a:rPr>
              <a:t>)</a:t>
            </a:r>
            <a:endParaRPr lang="en-US" dirty="0">
              <a:latin typeface="Times" charset="0"/>
              <a:ea typeface="Times" charset="0"/>
              <a:cs typeface="Times" charset="0"/>
            </a:endParaRPr>
          </a:p>
          <a:p>
            <a:pPr marL="0" indent="0">
              <a:buNone/>
            </a:pPr>
            <a:endParaRPr lang="en-US" dirty="0"/>
          </a:p>
        </p:txBody>
      </p:sp>
    </p:spTree>
    <p:extLst>
      <p:ext uri="{BB962C8B-B14F-4D97-AF65-F5344CB8AC3E}">
        <p14:creationId xmlns:p14="http://schemas.microsoft.com/office/powerpoint/2010/main" val="93414153"/>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5279"/>
            <a:ext cx="7772400" cy="2422721"/>
          </a:xfrm>
        </p:spPr>
        <p:txBody>
          <a:bodyPr>
            <a:normAutofit fontScale="92500" lnSpcReduction="10000"/>
          </a:bodyPr>
          <a:lstStyle/>
          <a:p>
            <a:pPr marL="0" indent="0">
              <a:buNone/>
            </a:pPr>
            <a:r>
              <a:rPr lang="en-US" sz="2400" dirty="0" smtClean="0">
                <a:latin typeface="Times" charset="0"/>
                <a:ea typeface="Times" charset="0"/>
                <a:cs typeface="Times" charset="0"/>
              </a:rPr>
              <a:t>Example: </a:t>
            </a:r>
            <a:r>
              <a:rPr lang="en-US" sz="2400" i="1" dirty="0" smtClean="0">
                <a:latin typeface="Times" charset="0"/>
                <a:ea typeface="Times" charset="0"/>
                <a:cs typeface="Times" charset="0"/>
              </a:rPr>
              <a:t>Every</a:t>
            </a:r>
            <a:r>
              <a:rPr lang="en-US" sz="2400" dirty="0" smtClean="0">
                <a:latin typeface="Times" charset="0"/>
                <a:ea typeface="Times" charset="0"/>
                <a:cs typeface="Times" charset="0"/>
              </a:rPr>
              <a:t>(A)(B):</a:t>
            </a:r>
          </a:p>
          <a:p>
            <a:pPr marL="0" indent="0">
              <a:buNone/>
            </a:pPr>
            <a:endParaRPr lang="en-US" sz="2400" dirty="0">
              <a:latin typeface="Times" charset="0"/>
              <a:ea typeface="Times" charset="0"/>
              <a:cs typeface="Times" charset="0"/>
            </a:endParaRPr>
          </a:p>
          <a:p>
            <a:pPr marL="0" indent="0">
              <a:buNone/>
            </a:pPr>
            <a:r>
              <a:rPr lang="en-US" sz="2400" b="1" i="1" dirty="0" smtClean="0">
                <a:latin typeface="Times" charset="0"/>
                <a:ea typeface="Times" charset="0"/>
                <a:cs typeface="Times" charset="0"/>
              </a:rPr>
              <a:t>Every</a:t>
            </a:r>
            <a:r>
              <a:rPr lang="en-US" sz="2400" b="1" dirty="0" smtClean="0">
                <a:latin typeface="Times" charset="0"/>
                <a:ea typeface="Times" charset="0"/>
                <a:cs typeface="Times" charset="0"/>
              </a:rPr>
              <a:t>(</a:t>
            </a:r>
            <a:r>
              <a:rPr lang="en-US" sz="2400" b="1" dirty="0" smtClean="0">
                <a:solidFill>
                  <a:schemeClr val="accent2"/>
                </a:solidFill>
                <a:latin typeface="Times" charset="0"/>
                <a:ea typeface="Times" charset="0"/>
                <a:cs typeface="Times" charset="0"/>
              </a:rPr>
              <a:t>PET</a:t>
            </a:r>
            <a:r>
              <a:rPr lang="en-US" sz="2400" b="1" dirty="0" smtClean="0">
                <a:latin typeface="Times" charset="0"/>
                <a:ea typeface="Times" charset="0"/>
                <a:cs typeface="Times" charset="0"/>
              </a:rPr>
              <a:t>)(</a:t>
            </a:r>
            <a:r>
              <a:rPr lang="en-US" sz="2400" b="1" dirty="0">
                <a:solidFill>
                  <a:schemeClr val="accent6"/>
                </a:solidFill>
                <a:latin typeface="Times" charset="0"/>
                <a:ea typeface="Times" charset="0"/>
                <a:cs typeface="Times" charset="0"/>
              </a:rPr>
              <a:t>MAMMAL</a:t>
            </a:r>
            <a:r>
              <a:rPr lang="en-US" sz="2400" b="1" dirty="0" smtClean="0">
                <a:latin typeface="Times" charset="0"/>
                <a:ea typeface="Times" charset="0"/>
                <a:cs typeface="Times" charset="0"/>
              </a:rPr>
              <a:t>) </a:t>
            </a:r>
            <a:r>
              <a:rPr lang="en-US" sz="2400" dirty="0"/>
              <a:t>¬ </a:t>
            </a:r>
            <a:r>
              <a:rPr lang="en-US" sz="2400" dirty="0" smtClean="0"/>
              <a:t>⇒</a:t>
            </a:r>
            <a:r>
              <a:rPr lang="en-US" sz="2400" b="1" dirty="0" smtClean="0">
                <a:latin typeface="Times" charset="0"/>
                <a:ea typeface="Times" charset="0"/>
                <a:cs typeface="Times" charset="0"/>
              </a:rPr>
              <a:t> </a:t>
            </a:r>
            <a:r>
              <a:rPr lang="en-US" sz="2400" b="1" i="1" dirty="0">
                <a:latin typeface="Times" charset="0"/>
                <a:ea typeface="Times" charset="0"/>
                <a:cs typeface="Times" charset="0"/>
              </a:rPr>
              <a:t>Every</a:t>
            </a:r>
            <a:r>
              <a:rPr lang="en-US" sz="2400" b="1" dirty="0">
                <a:latin typeface="Times" charset="0"/>
                <a:ea typeface="Times" charset="0"/>
                <a:cs typeface="Times" charset="0"/>
              </a:rPr>
              <a:t>(</a:t>
            </a:r>
            <a:r>
              <a:rPr lang="en-US" sz="2400" b="1" dirty="0">
                <a:solidFill>
                  <a:schemeClr val="accent2"/>
                </a:solidFill>
                <a:latin typeface="Times" charset="0"/>
                <a:ea typeface="Times" charset="0"/>
                <a:cs typeface="Times" charset="0"/>
              </a:rPr>
              <a:t>PET</a:t>
            </a:r>
            <a:r>
              <a:rPr lang="en-US" sz="2400" b="1" dirty="0">
                <a:latin typeface="Times" charset="0"/>
                <a:ea typeface="Times" charset="0"/>
                <a:cs typeface="Times" charset="0"/>
              </a:rPr>
              <a:t>)(</a:t>
            </a:r>
            <a:r>
              <a:rPr lang="en-US" sz="2400" b="1" dirty="0">
                <a:solidFill>
                  <a:schemeClr val="accent1"/>
                </a:solidFill>
                <a:latin typeface="Times" charset="0"/>
                <a:ea typeface="Times" charset="0"/>
                <a:cs typeface="Times" charset="0"/>
              </a:rPr>
              <a:t>DOG</a:t>
            </a:r>
            <a:r>
              <a:rPr lang="en-US" sz="2400" b="1" dirty="0">
                <a:latin typeface="Times" charset="0"/>
                <a:ea typeface="Times" charset="0"/>
                <a:cs typeface="Times" charset="0"/>
              </a:rPr>
              <a:t>) </a:t>
            </a:r>
            <a:endParaRPr lang="en-US" sz="2400" b="1" dirty="0" smtClean="0">
              <a:latin typeface="Times" charset="0"/>
              <a:ea typeface="Times" charset="0"/>
              <a:cs typeface="Times" charset="0"/>
            </a:endParaRPr>
          </a:p>
          <a:p>
            <a:pPr marL="0" indent="0">
              <a:buNone/>
            </a:pPr>
            <a:endParaRPr lang="en-US" sz="2400" b="1" i="1" dirty="0" smtClean="0">
              <a:latin typeface="Times" charset="0"/>
              <a:ea typeface="Times" charset="0"/>
              <a:cs typeface="Times" charset="0"/>
            </a:endParaRPr>
          </a:p>
          <a:p>
            <a:pPr marL="0" indent="0">
              <a:buNone/>
            </a:pPr>
            <a:endParaRPr lang="en-US" sz="2400" b="1" i="1" dirty="0" smtClean="0">
              <a:latin typeface="Times" charset="0"/>
              <a:ea typeface="Times" charset="0"/>
              <a:cs typeface="Times" charset="0"/>
            </a:endParaRPr>
          </a:p>
          <a:p>
            <a:pPr marL="0" indent="0">
              <a:buNone/>
            </a:pPr>
            <a:r>
              <a:rPr lang="en-US" b="1" dirty="0" smtClean="0"/>
              <a:t> </a:t>
            </a:r>
          </a:p>
          <a:p>
            <a:pPr marL="0" indent="0">
              <a:buNone/>
            </a:pPr>
            <a:endParaRPr lang="en-US" dirty="0"/>
          </a:p>
        </p:txBody>
      </p:sp>
      <p:sp>
        <p:nvSpPr>
          <p:cNvPr id="4" name="Oval 3"/>
          <p:cNvSpPr/>
          <p:nvPr/>
        </p:nvSpPr>
        <p:spPr>
          <a:xfrm>
            <a:off x="3657600" y="3304118"/>
            <a:ext cx="2286000" cy="1776892"/>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1628274" y="2618414"/>
            <a:ext cx="5305926" cy="3401386"/>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2209800" y="3304118"/>
            <a:ext cx="2286000" cy="1776892"/>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2446421" y="3857442"/>
            <a:ext cx="990600" cy="461665"/>
          </a:xfrm>
          <a:prstGeom prst="rect">
            <a:avLst/>
          </a:prstGeom>
          <a:noFill/>
        </p:spPr>
        <p:txBody>
          <a:bodyPr wrap="square" rtlCol="0">
            <a:spAutoFit/>
          </a:bodyPr>
          <a:lstStyle/>
          <a:p>
            <a:r>
              <a:rPr lang="en-US" sz="2400" smtClean="0">
                <a:solidFill>
                  <a:schemeClr val="accent2"/>
                </a:solidFill>
              </a:rPr>
              <a:t>Pets</a:t>
            </a:r>
            <a:endParaRPr lang="en-US" sz="2400" dirty="0">
              <a:solidFill>
                <a:schemeClr val="accent2"/>
              </a:solidFill>
            </a:endParaRPr>
          </a:p>
        </p:txBody>
      </p:sp>
      <p:sp>
        <p:nvSpPr>
          <p:cNvPr id="15" name="TextBox 14"/>
          <p:cNvSpPr txBox="1"/>
          <p:nvPr/>
        </p:nvSpPr>
        <p:spPr>
          <a:xfrm>
            <a:off x="4676274" y="3857442"/>
            <a:ext cx="990600" cy="461665"/>
          </a:xfrm>
          <a:prstGeom prst="rect">
            <a:avLst/>
          </a:prstGeom>
          <a:noFill/>
        </p:spPr>
        <p:txBody>
          <a:bodyPr wrap="square" rtlCol="0">
            <a:spAutoFit/>
          </a:bodyPr>
          <a:lstStyle/>
          <a:p>
            <a:r>
              <a:rPr lang="en-US" sz="2400" dirty="0" smtClean="0">
                <a:solidFill>
                  <a:schemeClr val="accent1"/>
                </a:solidFill>
              </a:rPr>
              <a:t>Dogs</a:t>
            </a:r>
            <a:endParaRPr lang="en-US" sz="2400" dirty="0">
              <a:solidFill>
                <a:schemeClr val="accent1"/>
              </a:solidFill>
            </a:endParaRPr>
          </a:p>
        </p:txBody>
      </p:sp>
      <p:sp>
        <p:nvSpPr>
          <p:cNvPr id="16" name="TextBox 15"/>
          <p:cNvSpPr txBox="1"/>
          <p:nvPr/>
        </p:nvSpPr>
        <p:spPr>
          <a:xfrm>
            <a:off x="3685674" y="5319572"/>
            <a:ext cx="1981200" cy="461665"/>
          </a:xfrm>
          <a:prstGeom prst="rect">
            <a:avLst/>
          </a:prstGeom>
          <a:noFill/>
        </p:spPr>
        <p:txBody>
          <a:bodyPr wrap="square" rtlCol="0">
            <a:spAutoFit/>
          </a:bodyPr>
          <a:lstStyle/>
          <a:p>
            <a:r>
              <a:rPr lang="en-US" sz="2400" smtClean="0">
                <a:solidFill>
                  <a:schemeClr val="accent6"/>
                </a:solidFill>
              </a:rPr>
              <a:t>Mammals</a:t>
            </a:r>
            <a:endParaRPr lang="en-US" sz="2400" dirty="0">
              <a:solidFill>
                <a:schemeClr val="accent6"/>
              </a:solidFill>
            </a:endParaRPr>
          </a:p>
        </p:txBody>
      </p:sp>
    </p:spTree>
    <p:extLst>
      <p:ext uri="{BB962C8B-B14F-4D97-AF65-F5344CB8AC3E}">
        <p14:creationId xmlns:p14="http://schemas.microsoft.com/office/powerpoint/2010/main" val="879926560"/>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5279"/>
            <a:ext cx="7772400" cy="2422721"/>
          </a:xfrm>
        </p:spPr>
        <p:txBody>
          <a:bodyPr>
            <a:normAutofit fontScale="92500" lnSpcReduction="10000"/>
          </a:bodyPr>
          <a:lstStyle/>
          <a:p>
            <a:pPr marL="0" indent="0">
              <a:buNone/>
            </a:pPr>
            <a:r>
              <a:rPr lang="en-US" sz="2400" dirty="0" smtClean="0">
                <a:latin typeface="Times" charset="0"/>
                <a:ea typeface="Times" charset="0"/>
                <a:cs typeface="Times" charset="0"/>
              </a:rPr>
              <a:t>Example: </a:t>
            </a:r>
            <a:r>
              <a:rPr lang="en-US" sz="2400" i="1" dirty="0" smtClean="0">
                <a:latin typeface="Times" charset="0"/>
                <a:ea typeface="Times" charset="0"/>
                <a:cs typeface="Times" charset="0"/>
              </a:rPr>
              <a:t>Every</a:t>
            </a:r>
            <a:r>
              <a:rPr lang="en-US" sz="2400" dirty="0" smtClean="0">
                <a:latin typeface="Times" charset="0"/>
                <a:ea typeface="Times" charset="0"/>
                <a:cs typeface="Times" charset="0"/>
              </a:rPr>
              <a:t>(A)(B):</a:t>
            </a:r>
          </a:p>
          <a:p>
            <a:pPr marL="0" indent="0">
              <a:buNone/>
            </a:pPr>
            <a:endParaRPr lang="en-US" sz="2400" dirty="0">
              <a:latin typeface="Times" charset="0"/>
              <a:ea typeface="Times" charset="0"/>
              <a:cs typeface="Times" charset="0"/>
            </a:endParaRPr>
          </a:p>
          <a:p>
            <a:pPr marL="0" indent="0">
              <a:buNone/>
            </a:pPr>
            <a:r>
              <a:rPr lang="en-US" sz="2400" b="1" i="1" dirty="0">
                <a:latin typeface="Times" charset="0"/>
                <a:ea typeface="Times" charset="0"/>
                <a:cs typeface="Times" charset="0"/>
              </a:rPr>
              <a:t>Every</a:t>
            </a:r>
            <a:r>
              <a:rPr lang="en-US" sz="2400" b="1" dirty="0">
                <a:latin typeface="Times" charset="0"/>
                <a:ea typeface="Times" charset="0"/>
                <a:cs typeface="Times" charset="0"/>
              </a:rPr>
              <a:t>(</a:t>
            </a:r>
            <a:r>
              <a:rPr lang="en-US" sz="2400" b="1" dirty="0">
                <a:solidFill>
                  <a:schemeClr val="accent2"/>
                </a:solidFill>
                <a:latin typeface="Times" charset="0"/>
                <a:ea typeface="Times" charset="0"/>
                <a:cs typeface="Times" charset="0"/>
              </a:rPr>
              <a:t>PET</a:t>
            </a:r>
            <a:r>
              <a:rPr lang="en-US" sz="2400" b="1" dirty="0">
                <a:latin typeface="Times" charset="0"/>
                <a:ea typeface="Times" charset="0"/>
                <a:cs typeface="Times" charset="0"/>
              </a:rPr>
              <a:t>)(</a:t>
            </a:r>
            <a:r>
              <a:rPr lang="en-US" sz="2400" b="1" dirty="0">
                <a:solidFill>
                  <a:schemeClr val="accent1"/>
                </a:solidFill>
                <a:latin typeface="Times" charset="0"/>
                <a:ea typeface="Times" charset="0"/>
                <a:cs typeface="Times" charset="0"/>
              </a:rPr>
              <a:t>DOG</a:t>
            </a:r>
            <a:r>
              <a:rPr lang="en-US" sz="2400" b="1" dirty="0">
                <a:latin typeface="Times" charset="0"/>
                <a:ea typeface="Times" charset="0"/>
                <a:cs typeface="Times" charset="0"/>
              </a:rPr>
              <a:t>) </a:t>
            </a:r>
            <a:r>
              <a:rPr lang="en-US" sz="2400" dirty="0" smtClean="0"/>
              <a:t>⇒ </a:t>
            </a:r>
            <a:r>
              <a:rPr lang="en-US" sz="2400" b="1" i="1" dirty="0">
                <a:latin typeface="Times" charset="0"/>
                <a:ea typeface="Times" charset="0"/>
                <a:cs typeface="Times" charset="0"/>
              </a:rPr>
              <a:t>Every</a:t>
            </a:r>
            <a:r>
              <a:rPr lang="en-US" sz="2400" b="1" dirty="0">
                <a:latin typeface="Times" charset="0"/>
                <a:ea typeface="Times" charset="0"/>
                <a:cs typeface="Times" charset="0"/>
              </a:rPr>
              <a:t>(</a:t>
            </a:r>
            <a:r>
              <a:rPr lang="en-US" sz="2400" b="1" dirty="0">
                <a:solidFill>
                  <a:schemeClr val="accent2"/>
                </a:solidFill>
                <a:latin typeface="Times" charset="0"/>
                <a:ea typeface="Times" charset="0"/>
                <a:cs typeface="Times" charset="0"/>
              </a:rPr>
              <a:t>PET</a:t>
            </a:r>
            <a:r>
              <a:rPr lang="en-US" sz="2400" b="1" dirty="0">
                <a:latin typeface="Times" charset="0"/>
                <a:ea typeface="Times" charset="0"/>
                <a:cs typeface="Times" charset="0"/>
              </a:rPr>
              <a:t>)(</a:t>
            </a:r>
            <a:r>
              <a:rPr lang="en-US" sz="2400" b="1" dirty="0">
                <a:solidFill>
                  <a:schemeClr val="accent6"/>
                </a:solidFill>
                <a:latin typeface="Times" charset="0"/>
                <a:ea typeface="Times" charset="0"/>
                <a:cs typeface="Times" charset="0"/>
              </a:rPr>
              <a:t>MAMMAL</a:t>
            </a:r>
            <a:r>
              <a:rPr lang="en-US" sz="2400" b="1" dirty="0">
                <a:latin typeface="Times" charset="0"/>
                <a:ea typeface="Times" charset="0"/>
                <a:cs typeface="Times" charset="0"/>
              </a:rPr>
              <a:t>) </a:t>
            </a:r>
            <a:endParaRPr lang="en-US" sz="2400" b="1" dirty="0" smtClean="0">
              <a:latin typeface="Times" charset="0"/>
              <a:ea typeface="Times" charset="0"/>
              <a:cs typeface="Times" charset="0"/>
            </a:endParaRPr>
          </a:p>
          <a:p>
            <a:pPr marL="0" indent="0">
              <a:buNone/>
            </a:pPr>
            <a:endParaRPr lang="en-US" sz="2400" b="1" i="1" dirty="0" smtClean="0">
              <a:latin typeface="Times" charset="0"/>
              <a:ea typeface="Times" charset="0"/>
              <a:cs typeface="Times" charset="0"/>
            </a:endParaRPr>
          </a:p>
          <a:p>
            <a:pPr marL="0" indent="0">
              <a:buNone/>
            </a:pPr>
            <a:endParaRPr lang="en-US" sz="2400" b="1" i="1" dirty="0" smtClean="0">
              <a:latin typeface="Times" charset="0"/>
              <a:ea typeface="Times" charset="0"/>
              <a:cs typeface="Times" charset="0"/>
            </a:endParaRPr>
          </a:p>
          <a:p>
            <a:pPr marL="0" indent="0">
              <a:buNone/>
            </a:pPr>
            <a:r>
              <a:rPr lang="en-US" b="1" dirty="0" smtClean="0"/>
              <a:t> </a:t>
            </a:r>
          </a:p>
          <a:p>
            <a:pPr marL="0" indent="0">
              <a:buNone/>
            </a:pPr>
            <a:endParaRPr lang="en-US" dirty="0"/>
          </a:p>
        </p:txBody>
      </p:sp>
      <p:sp>
        <p:nvSpPr>
          <p:cNvPr id="4" name="Oval 3"/>
          <p:cNvSpPr/>
          <p:nvPr/>
        </p:nvSpPr>
        <p:spPr>
          <a:xfrm>
            <a:off x="2209800" y="2819400"/>
            <a:ext cx="3733800" cy="226161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1628274" y="2618414"/>
            <a:ext cx="5305926" cy="3401386"/>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2721142" y="3027947"/>
            <a:ext cx="2286000" cy="1776892"/>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3950368" y="3873093"/>
            <a:ext cx="990600" cy="461665"/>
          </a:xfrm>
          <a:prstGeom prst="rect">
            <a:avLst/>
          </a:prstGeom>
          <a:noFill/>
        </p:spPr>
        <p:txBody>
          <a:bodyPr wrap="square" rtlCol="0">
            <a:spAutoFit/>
          </a:bodyPr>
          <a:lstStyle/>
          <a:p>
            <a:r>
              <a:rPr lang="en-US" sz="2400" smtClean="0">
                <a:solidFill>
                  <a:schemeClr val="accent2"/>
                </a:solidFill>
              </a:rPr>
              <a:t>Pets</a:t>
            </a:r>
            <a:endParaRPr lang="en-US" sz="2400" dirty="0">
              <a:solidFill>
                <a:schemeClr val="accent2"/>
              </a:solidFill>
            </a:endParaRPr>
          </a:p>
        </p:txBody>
      </p:sp>
      <p:sp>
        <p:nvSpPr>
          <p:cNvPr id="15" name="TextBox 14"/>
          <p:cNvSpPr txBox="1"/>
          <p:nvPr/>
        </p:nvSpPr>
        <p:spPr>
          <a:xfrm>
            <a:off x="5007142" y="3916393"/>
            <a:ext cx="990600" cy="461665"/>
          </a:xfrm>
          <a:prstGeom prst="rect">
            <a:avLst/>
          </a:prstGeom>
          <a:noFill/>
        </p:spPr>
        <p:txBody>
          <a:bodyPr wrap="square" rtlCol="0">
            <a:spAutoFit/>
          </a:bodyPr>
          <a:lstStyle/>
          <a:p>
            <a:r>
              <a:rPr lang="en-US" sz="2400" dirty="0" smtClean="0">
                <a:solidFill>
                  <a:schemeClr val="accent1"/>
                </a:solidFill>
              </a:rPr>
              <a:t>Dogs</a:t>
            </a:r>
            <a:endParaRPr lang="en-US" sz="2400" dirty="0">
              <a:solidFill>
                <a:schemeClr val="accent1"/>
              </a:solidFill>
            </a:endParaRPr>
          </a:p>
        </p:txBody>
      </p:sp>
      <p:sp>
        <p:nvSpPr>
          <p:cNvPr id="16" name="TextBox 15"/>
          <p:cNvSpPr txBox="1"/>
          <p:nvPr/>
        </p:nvSpPr>
        <p:spPr>
          <a:xfrm>
            <a:off x="3685674" y="5319572"/>
            <a:ext cx="1981200" cy="461665"/>
          </a:xfrm>
          <a:prstGeom prst="rect">
            <a:avLst/>
          </a:prstGeom>
          <a:noFill/>
        </p:spPr>
        <p:txBody>
          <a:bodyPr wrap="square" rtlCol="0">
            <a:spAutoFit/>
          </a:bodyPr>
          <a:lstStyle/>
          <a:p>
            <a:r>
              <a:rPr lang="en-US" sz="2400" smtClean="0">
                <a:solidFill>
                  <a:schemeClr val="accent6"/>
                </a:solidFill>
              </a:rPr>
              <a:t>Mammals</a:t>
            </a:r>
            <a:endParaRPr lang="en-US" sz="2400" dirty="0">
              <a:solidFill>
                <a:schemeClr val="accent6"/>
              </a:solidFill>
            </a:endParaRPr>
          </a:p>
        </p:txBody>
      </p:sp>
    </p:spTree>
    <p:extLst>
      <p:ext uri="{BB962C8B-B14F-4D97-AF65-F5344CB8AC3E}">
        <p14:creationId xmlns:p14="http://schemas.microsoft.com/office/powerpoint/2010/main" val="1125078423"/>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229600" cy="4525963"/>
          </a:xfrm>
        </p:spPr>
        <p:txBody>
          <a:bodyPr>
            <a:normAutofit lnSpcReduction="10000"/>
          </a:bodyPr>
          <a:lstStyle/>
          <a:p>
            <a:pPr marL="0" indent="0">
              <a:buNone/>
            </a:pPr>
            <a:r>
              <a:rPr lang="en-US" dirty="0" smtClean="0"/>
              <a:t>For </a:t>
            </a:r>
            <a:r>
              <a:rPr lang="en-US" i="1" dirty="0" smtClean="0"/>
              <a:t>Every</a:t>
            </a:r>
            <a:r>
              <a:rPr lang="en-US" dirty="0" smtClean="0"/>
              <a:t>(A)(B), the A argument is </a:t>
            </a:r>
            <a:r>
              <a:rPr lang="en-US" dirty="0" smtClean="0">
                <a:solidFill>
                  <a:schemeClr val="accent1">
                    <a:lumMod val="60000"/>
                    <a:lumOff val="40000"/>
                  </a:schemeClr>
                </a:solidFill>
              </a:rPr>
              <a:t>upward-entailing</a:t>
            </a:r>
            <a:r>
              <a:rPr lang="en-US" dirty="0"/>
              <a:t>:</a:t>
            </a:r>
            <a:endParaRPr lang="en-US" dirty="0" smtClean="0">
              <a:solidFill>
                <a:schemeClr val="accent6">
                  <a:lumMod val="60000"/>
                  <a:lumOff val="40000"/>
                </a:schemeClr>
              </a:solidFill>
            </a:endParaRPr>
          </a:p>
          <a:p>
            <a:pPr marL="0" indent="0">
              <a:buNone/>
            </a:pPr>
            <a:endParaRPr lang="en-US" dirty="0">
              <a:solidFill>
                <a:schemeClr val="accent6">
                  <a:lumMod val="60000"/>
                  <a:lumOff val="40000"/>
                </a:schemeClr>
              </a:solidFill>
            </a:endParaRPr>
          </a:p>
          <a:p>
            <a:pPr marL="0" indent="0">
              <a:buNone/>
            </a:pPr>
            <a:r>
              <a:rPr lang="en-US" dirty="0"/>
              <a:t>Whenever A </a:t>
            </a:r>
            <a:r>
              <a:rPr lang="en-US" dirty="0" smtClean="0"/>
              <a:t>⊆ A’</a:t>
            </a:r>
          </a:p>
          <a:p>
            <a:pPr marL="0" indent="0">
              <a:buNone/>
            </a:pPr>
            <a:endParaRPr lang="en-US" dirty="0"/>
          </a:p>
          <a:p>
            <a:pPr marL="0" indent="0">
              <a:buNone/>
            </a:pPr>
            <a:r>
              <a:rPr lang="en-US" dirty="0" smtClean="0"/>
              <a:t>Then </a:t>
            </a:r>
            <a:r>
              <a:rPr lang="en-US" i="1" dirty="0" smtClean="0"/>
              <a:t>Every</a:t>
            </a:r>
            <a:r>
              <a:rPr lang="en-US" dirty="0" smtClean="0"/>
              <a:t>(</a:t>
            </a:r>
            <a:r>
              <a:rPr lang="en-US" dirty="0"/>
              <a:t>B</a:t>
            </a:r>
            <a:r>
              <a:rPr lang="en-US" dirty="0" smtClean="0"/>
              <a:t>)(A’)</a:t>
            </a:r>
          </a:p>
          <a:p>
            <a:pPr marL="0" indent="0">
              <a:buNone/>
            </a:pPr>
            <a:r>
              <a:rPr lang="en-US" dirty="0" smtClean="0"/>
              <a:t>                          ↑</a:t>
            </a:r>
          </a:p>
          <a:p>
            <a:pPr marL="0" indent="0">
              <a:buNone/>
            </a:pPr>
            <a:r>
              <a:rPr lang="en-US" dirty="0" smtClean="0"/>
              <a:t> Then </a:t>
            </a:r>
            <a:r>
              <a:rPr lang="en-US" i="1" dirty="0" smtClean="0"/>
              <a:t>Every</a:t>
            </a:r>
            <a:r>
              <a:rPr lang="en-US" dirty="0" smtClean="0"/>
              <a:t>(</a:t>
            </a:r>
            <a:r>
              <a:rPr lang="en-US" dirty="0"/>
              <a:t>B</a:t>
            </a:r>
            <a:r>
              <a:rPr lang="en-US" dirty="0" smtClean="0"/>
              <a:t>)(A)</a:t>
            </a:r>
            <a:endParaRPr lang="en-US" dirty="0"/>
          </a:p>
          <a:p>
            <a:pPr marL="0" indent="0">
              <a:buNone/>
            </a:pPr>
            <a:endParaRPr lang="en-US" dirty="0">
              <a:solidFill>
                <a:schemeClr val="accent6">
                  <a:lumMod val="60000"/>
                  <a:lumOff val="40000"/>
                </a:schemeClr>
              </a:solidFill>
            </a:endParaRPr>
          </a:p>
          <a:p>
            <a:pPr marL="0" indent="0">
              <a:buNone/>
            </a:pPr>
            <a:endParaRPr lang="en-US" dirty="0"/>
          </a:p>
        </p:txBody>
      </p:sp>
    </p:spTree>
    <p:extLst>
      <p:ext uri="{BB962C8B-B14F-4D97-AF65-F5344CB8AC3E}">
        <p14:creationId xmlns:p14="http://schemas.microsoft.com/office/powerpoint/2010/main" val="6133815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rgbClr val="0000FF"/>
                </a:solidFill>
                <a:latin typeface="Times New Roman" pitchFamily="18" charset="0"/>
                <a:ea typeface="Tahoma" pitchFamily="34" charset="0"/>
                <a:cs typeface="Times New Roman" pitchFamily="18" charset="0"/>
              </a:rPr>
              <a:t>What do sentences mean? </a:t>
            </a:r>
          </a:p>
        </p:txBody>
      </p:sp>
      <p:sp>
        <p:nvSpPr>
          <p:cNvPr id="3" name="Content Placeholder 2"/>
          <p:cNvSpPr>
            <a:spLocks noGrp="1"/>
          </p:cNvSpPr>
          <p:nvPr>
            <p:ph idx="1"/>
          </p:nvPr>
        </p:nvSpPr>
        <p:spPr>
          <a:xfrm>
            <a:off x="609600" y="1447800"/>
            <a:ext cx="8077200" cy="5257800"/>
          </a:xfrm>
        </p:spPr>
        <p:txBody>
          <a:bodyPr>
            <a:normAutofit/>
          </a:bodyPr>
          <a:lstStyle/>
          <a:p>
            <a:pPr marL="0" lvl="0" indent="0">
              <a:buNone/>
            </a:pPr>
            <a:r>
              <a:rPr lang="en-US" sz="2800" dirty="0">
                <a:latin typeface="Times New Roman" pitchFamily="18" charset="0"/>
                <a:cs typeface="Times New Roman" pitchFamily="18" charset="0"/>
              </a:rPr>
              <a:t>We can grasp the meaning of </a:t>
            </a:r>
            <a:r>
              <a:rPr lang="en-US" sz="2800" dirty="0" smtClean="0">
                <a:latin typeface="Times New Roman" pitchFamily="18" charset="0"/>
                <a:cs typeface="Times New Roman" pitchFamily="18" charset="0"/>
              </a:rPr>
              <a:t>sentences we’ve never heard before. </a:t>
            </a:r>
            <a:endParaRPr lang="en-US" sz="2800" dirty="0">
              <a:latin typeface="Times New Roman" pitchFamily="18" charset="0"/>
              <a:cs typeface="Times New Roman" pitchFamily="18" charset="0"/>
            </a:endParaRPr>
          </a:p>
          <a:p>
            <a:pPr marL="0" indent="0">
              <a:buNone/>
            </a:pPr>
            <a:endParaRPr lang="en-US" sz="2800" dirty="0">
              <a:latin typeface="Times New Roman" pitchFamily="18" charset="0"/>
              <a:cs typeface="Times New Roman" pitchFamily="18" charset="0"/>
            </a:endParaRPr>
          </a:p>
          <a:p>
            <a:pPr marL="228600" indent="0">
              <a:buNone/>
            </a:pPr>
            <a:r>
              <a:rPr lang="en-US" sz="2800" b="1" dirty="0" smtClean="0">
                <a:latin typeface="Times New Roman" pitchFamily="18" charset="0"/>
                <a:cs typeface="Times New Roman" pitchFamily="18" charset="0"/>
              </a:rPr>
              <a:t>The orange turtle devoured the red jalapeno pepper.</a:t>
            </a:r>
            <a:endParaRPr lang="en-US" sz="2800" b="1" dirty="0">
              <a:latin typeface="Times New Roman" pitchFamily="18" charset="0"/>
              <a:cs typeface="Times New Roman" pitchFamily="18" charset="0"/>
            </a:endParaRPr>
          </a:p>
          <a:p>
            <a:pPr marL="1200150" indent="-400050">
              <a:buNone/>
            </a:pPr>
            <a:endParaRPr lang="en-US" sz="3000" dirty="0" smtClean="0">
              <a:latin typeface="Times New Roman" pitchFamily="18" charset="0"/>
              <a:cs typeface="Times New Roman" pitchFamily="18" charset="0"/>
            </a:endParaRPr>
          </a:p>
          <a:p>
            <a:pPr marL="800100" indent="0">
              <a:buNone/>
            </a:pPr>
            <a:endParaRPr lang="en-US" sz="3000" dirty="0">
              <a:latin typeface="Times New Roman" pitchFamily="18" charset="0"/>
              <a:cs typeface="Times New Roman" pitchFamily="18" charset="0"/>
            </a:endParaRPr>
          </a:p>
          <a:p>
            <a:pPr marL="800100" indent="0">
              <a:buNone/>
            </a:pPr>
            <a:endParaRPr lang="en-US" sz="2800" dirty="0" smtClean="0">
              <a:latin typeface="Times New Roman" pitchFamily="18" charset="0"/>
              <a:cs typeface="Times New Roman" pitchFamily="18" charset="0"/>
            </a:endParaRPr>
          </a:p>
          <a:p>
            <a:pPr marL="800100" indent="-457200">
              <a:buNone/>
            </a:pPr>
            <a:endParaRPr lang="en-US" sz="28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37016131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Why is this important?</a:t>
            </a:r>
            <a:endParaRPr lang="en-US" dirty="0">
              <a:solidFill>
                <a:schemeClr val="accent2"/>
              </a:solidFill>
            </a:endParaRPr>
          </a:p>
        </p:txBody>
      </p:sp>
      <p:sp>
        <p:nvSpPr>
          <p:cNvPr id="3" name="Content Placeholder 2"/>
          <p:cNvSpPr>
            <a:spLocks noGrp="1"/>
          </p:cNvSpPr>
          <p:nvPr>
            <p:ph idx="1"/>
          </p:nvPr>
        </p:nvSpPr>
        <p:spPr/>
        <p:txBody>
          <a:bodyPr/>
          <a:lstStyle/>
          <a:p>
            <a:pPr marL="0" indent="0">
              <a:buNone/>
            </a:pPr>
            <a:r>
              <a:rPr lang="en-US" dirty="0" smtClean="0"/>
              <a:t>Think for a minute about where words and phrases like the following can appear:</a:t>
            </a:r>
          </a:p>
          <a:p>
            <a:pPr marL="1314450" lvl="2" indent="-514350">
              <a:buFont typeface="+mj-lt"/>
              <a:buAutoNum type="arabicPeriod"/>
            </a:pPr>
            <a:r>
              <a:rPr lang="en-US" dirty="0" smtClean="0"/>
              <a:t>any</a:t>
            </a:r>
          </a:p>
          <a:p>
            <a:pPr marL="1314450" lvl="2" indent="-514350">
              <a:buFont typeface="+mj-lt"/>
              <a:buAutoNum type="arabicPeriod"/>
            </a:pPr>
            <a:r>
              <a:rPr lang="en-US" dirty="0" smtClean="0"/>
              <a:t>lift a finger</a:t>
            </a:r>
          </a:p>
          <a:p>
            <a:pPr marL="1314450" lvl="2" indent="-514350">
              <a:buFont typeface="+mj-lt"/>
              <a:buAutoNum type="arabicPeriod"/>
            </a:pPr>
            <a:r>
              <a:rPr lang="en-US" dirty="0" smtClean="0"/>
              <a:t>ever</a:t>
            </a:r>
          </a:p>
          <a:p>
            <a:pPr marL="1314450" lvl="2" indent="-514350">
              <a:buFont typeface="+mj-lt"/>
              <a:buAutoNum type="arabicPeriod"/>
            </a:pPr>
            <a:r>
              <a:rPr lang="en-US" dirty="0" smtClean="0"/>
              <a:t>give a red cent</a:t>
            </a:r>
          </a:p>
          <a:p>
            <a:pPr marL="1314450" lvl="2" indent="-514350">
              <a:buFont typeface="+mj-lt"/>
              <a:buAutoNum type="arabicPeriod"/>
            </a:pPr>
            <a:r>
              <a:rPr lang="en-US" dirty="0"/>
              <a:t>budge an </a:t>
            </a:r>
            <a:r>
              <a:rPr lang="en-US" dirty="0" smtClean="0"/>
              <a:t>inch</a:t>
            </a:r>
            <a:r>
              <a:rPr lang="en-US" dirty="0"/>
              <a:t>	</a:t>
            </a:r>
            <a:endParaRPr lang="en-US" dirty="0" smtClean="0"/>
          </a:p>
        </p:txBody>
      </p:sp>
    </p:spTree>
    <p:extLst>
      <p:ext uri="{BB962C8B-B14F-4D97-AF65-F5344CB8AC3E}">
        <p14:creationId xmlns:p14="http://schemas.microsoft.com/office/powerpoint/2010/main" val="201408659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A. </a:t>
            </a:r>
          </a:p>
          <a:p>
            <a:pPr marL="0" indent="0">
              <a:buNone/>
            </a:pPr>
            <a:r>
              <a:rPr lang="en-US" sz="2400" dirty="0" smtClean="0">
                <a:latin typeface="Times" charset="0"/>
                <a:ea typeface="Times" charset="0"/>
                <a:cs typeface="Times" charset="0"/>
              </a:rPr>
              <a:t>  Every(one who lifted a finger to help Mary)(got a reward)</a:t>
            </a:r>
          </a:p>
          <a:p>
            <a:pPr marL="0" indent="0">
              <a:buNone/>
            </a:pPr>
            <a:endParaRPr lang="en-US" sz="2400" dirty="0">
              <a:latin typeface="Times" charset="0"/>
              <a:ea typeface="Times" charset="0"/>
              <a:cs typeface="Times" charset="0"/>
            </a:endParaRPr>
          </a:p>
          <a:p>
            <a:pPr marL="0" indent="0">
              <a:buNone/>
            </a:pPr>
            <a:r>
              <a:rPr lang="en-US" sz="2400" dirty="0" smtClean="0">
                <a:latin typeface="Times" charset="0"/>
                <a:ea typeface="Times" charset="0"/>
                <a:cs typeface="Times" charset="0"/>
              </a:rPr>
              <a:t>B.</a:t>
            </a:r>
          </a:p>
          <a:p>
            <a:pPr marL="0" indent="0">
              <a:buNone/>
            </a:pPr>
            <a:r>
              <a:rPr lang="en-US" sz="2400" dirty="0">
                <a:latin typeface="Times" charset="0"/>
                <a:ea typeface="Times" charset="0"/>
                <a:cs typeface="Times" charset="0"/>
              </a:rPr>
              <a:t>*</a:t>
            </a:r>
            <a:r>
              <a:rPr lang="en-US" sz="2400" dirty="0" smtClean="0">
                <a:latin typeface="Times" charset="0"/>
                <a:ea typeface="Times" charset="0"/>
                <a:cs typeface="Times" charset="0"/>
              </a:rPr>
              <a:t>Every(one who got a reward)(lifted a finger to help Mary)</a:t>
            </a:r>
          </a:p>
          <a:p>
            <a:pPr marL="0" indent="0">
              <a:buNone/>
            </a:pPr>
            <a:endParaRPr lang="en-US" sz="2400" dirty="0">
              <a:latin typeface="Times" charset="0"/>
              <a:ea typeface="Times" charset="0"/>
              <a:cs typeface="Times" charset="0"/>
            </a:endParaRPr>
          </a:p>
          <a:p>
            <a:pPr marL="0" indent="0">
              <a:buNone/>
            </a:pPr>
            <a:r>
              <a:rPr lang="en-US" sz="2400" dirty="0" smtClean="0">
                <a:solidFill>
                  <a:schemeClr val="accent6"/>
                </a:solidFill>
                <a:latin typeface="Times" charset="0"/>
                <a:ea typeface="Times" charset="0"/>
                <a:cs typeface="Times" charset="0"/>
              </a:rPr>
              <a:t>What does this tell us?</a:t>
            </a:r>
            <a:endParaRPr lang="en-US" sz="2400" dirty="0">
              <a:solidFill>
                <a:schemeClr val="accent6"/>
              </a:solidFill>
              <a:latin typeface="Times" charset="0"/>
              <a:ea typeface="Times" charset="0"/>
              <a:cs typeface="Times" charset="0"/>
            </a:endParaRPr>
          </a:p>
        </p:txBody>
      </p:sp>
    </p:spTree>
    <p:extLst>
      <p:ext uri="{BB962C8B-B14F-4D97-AF65-F5344CB8AC3E}">
        <p14:creationId xmlns:p14="http://schemas.microsoft.com/office/powerpoint/2010/main" val="114117807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2400" dirty="0" smtClean="0">
                <a:latin typeface="Times" charset="0"/>
                <a:ea typeface="Times" charset="0"/>
                <a:cs typeface="Times" charset="0"/>
              </a:rPr>
              <a:t>We can see this with other sentences, too</a:t>
            </a:r>
          </a:p>
          <a:p>
            <a:pPr marL="0" indent="0">
              <a:buNone/>
            </a:pPr>
            <a:r>
              <a:rPr lang="en-US" sz="2400" dirty="0" smtClean="0">
                <a:latin typeface="Times" charset="0"/>
                <a:ea typeface="Times" charset="0"/>
                <a:cs typeface="Times" charset="0"/>
              </a:rPr>
              <a:t>Milo is a </a:t>
            </a:r>
            <a:r>
              <a:rPr lang="en-US" sz="2400" dirty="0" smtClean="0">
                <a:solidFill>
                  <a:schemeClr val="accent1"/>
                </a:solidFill>
                <a:latin typeface="Times" charset="0"/>
                <a:ea typeface="Times" charset="0"/>
                <a:cs typeface="Times" charset="0"/>
              </a:rPr>
              <a:t>dog </a:t>
            </a:r>
            <a:r>
              <a:rPr lang="en-US" sz="2400" dirty="0" smtClean="0">
                <a:latin typeface="Times" charset="0"/>
                <a:ea typeface="Times" charset="0"/>
                <a:cs typeface="Times" charset="0"/>
              </a:rPr>
              <a:t>⇒ Milo is a </a:t>
            </a:r>
            <a:r>
              <a:rPr lang="en-US" sz="2400" dirty="0" smtClean="0">
                <a:solidFill>
                  <a:schemeClr val="accent6"/>
                </a:solidFill>
                <a:latin typeface="Times" charset="0"/>
                <a:ea typeface="Times" charset="0"/>
                <a:cs typeface="Times" charset="0"/>
              </a:rPr>
              <a:t>mammal</a:t>
            </a:r>
          </a:p>
          <a:p>
            <a:pPr marL="0" indent="0">
              <a:buNone/>
            </a:pPr>
            <a:endParaRPr lang="en-US" sz="2400" dirty="0" smtClean="0">
              <a:solidFill>
                <a:schemeClr val="accent6"/>
              </a:solidFill>
              <a:latin typeface="Times" charset="0"/>
              <a:ea typeface="Times" charset="0"/>
              <a:cs typeface="Times" charset="0"/>
            </a:endParaRPr>
          </a:p>
          <a:p>
            <a:pPr marL="0" indent="0">
              <a:buNone/>
            </a:pPr>
            <a:r>
              <a:rPr lang="en-US" sz="2400" dirty="0" smtClean="0">
                <a:latin typeface="Times" charset="0"/>
                <a:ea typeface="Times" charset="0"/>
                <a:cs typeface="Times" charset="0"/>
              </a:rPr>
              <a:t>*Milo ate any cookies.</a:t>
            </a:r>
          </a:p>
          <a:p>
            <a:pPr marL="0" indent="0">
              <a:buNone/>
            </a:pPr>
            <a:r>
              <a:rPr lang="en-US" sz="2400" dirty="0" smtClean="0">
                <a:latin typeface="Times" charset="0"/>
                <a:ea typeface="Times" charset="0"/>
                <a:cs typeface="Times" charset="0"/>
              </a:rPr>
              <a:t>*Milo lifted a finger.</a:t>
            </a:r>
            <a:endParaRPr lang="en-US" sz="2400" dirty="0">
              <a:latin typeface="Times" charset="0"/>
              <a:ea typeface="Times" charset="0"/>
              <a:cs typeface="Times" charset="0"/>
            </a:endParaRPr>
          </a:p>
        </p:txBody>
      </p:sp>
      <p:sp>
        <p:nvSpPr>
          <p:cNvPr id="4" name="Oval 3"/>
          <p:cNvSpPr/>
          <p:nvPr/>
        </p:nvSpPr>
        <p:spPr>
          <a:xfrm>
            <a:off x="3505200" y="4072377"/>
            <a:ext cx="2895600" cy="2061578"/>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2811379" y="3579167"/>
            <a:ext cx="5273842" cy="3047999"/>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4953000" y="5103167"/>
            <a:ext cx="990600" cy="461665"/>
          </a:xfrm>
          <a:prstGeom prst="rect">
            <a:avLst/>
          </a:prstGeom>
          <a:noFill/>
        </p:spPr>
        <p:txBody>
          <a:bodyPr wrap="square" rtlCol="0">
            <a:spAutoFit/>
          </a:bodyPr>
          <a:lstStyle/>
          <a:p>
            <a:r>
              <a:rPr lang="en-US" sz="2400" dirty="0" smtClean="0">
                <a:solidFill>
                  <a:schemeClr val="accent1"/>
                </a:solidFill>
              </a:rPr>
              <a:t>Dogs</a:t>
            </a:r>
            <a:endParaRPr lang="en-US" sz="2400" dirty="0">
              <a:solidFill>
                <a:schemeClr val="accent1"/>
              </a:solidFill>
            </a:endParaRPr>
          </a:p>
        </p:txBody>
      </p:sp>
      <p:sp>
        <p:nvSpPr>
          <p:cNvPr id="8" name="TextBox 7"/>
          <p:cNvSpPr txBox="1"/>
          <p:nvPr/>
        </p:nvSpPr>
        <p:spPr>
          <a:xfrm>
            <a:off x="6649452" y="4836324"/>
            <a:ext cx="1656348" cy="461665"/>
          </a:xfrm>
          <a:prstGeom prst="rect">
            <a:avLst/>
          </a:prstGeom>
          <a:noFill/>
        </p:spPr>
        <p:txBody>
          <a:bodyPr wrap="square" rtlCol="0">
            <a:spAutoFit/>
          </a:bodyPr>
          <a:lstStyle/>
          <a:p>
            <a:r>
              <a:rPr lang="en-US" sz="2400" dirty="0" smtClean="0">
                <a:solidFill>
                  <a:schemeClr val="accent6"/>
                </a:solidFill>
              </a:rPr>
              <a:t>Mammals</a:t>
            </a:r>
            <a:endParaRPr lang="en-US" sz="2400" dirty="0">
              <a:solidFill>
                <a:schemeClr val="accent6"/>
              </a:solidFill>
            </a:endParaRPr>
          </a:p>
        </p:txBody>
      </p:sp>
    </p:spTree>
    <p:extLst>
      <p:ext uri="{BB962C8B-B14F-4D97-AF65-F5344CB8AC3E}">
        <p14:creationId xmlns:p14="http://schemas.microsoft.com/office/powerpoint/2010/main" val="70449739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2400" dirty="0" smtClean="0">
                <a:latin typeface="Times" charset="0"/>
                <a:ea typeface="Times" charset="0"/>
                <a:cs typeface="Times" charset="0"/>
              </a:rPr>
              <a:t>We can see this with other sentences, too</a:t>
            </a:r>
          </a:p>
          <a:p>
            <a:pPr marL="0" indent="0">
              <a:buNone/>
            </a:pPr>
            <a:r>
              <a:rPr lang="en-US" sz="2400" dirty="0" smtClean="0">
                <a:latin typeface="Times" charset="0"/>
                <a:ea typeface="Times" charset="0"/>
                <a:cs typeface="Times" charset="0"/>
              </a:rPr>
              <a:t>Milo is not a </a:t>
            </a:r>
            <a:r>
              <a:rPr lang="en-US" sz="2400" dirty="0">
                <a:solidFill>
                  <a:schemeClr val="accent6"/>
                </a:solidFill>
                <a:latin typeface="Times" charset="0"/>
                <a:ea typeface="Times" charset="0"/>
                <a:cs typeface="Times" charset="0"/>
              </a:rPr>
              <a:t>mammal </a:t>
            </a:r>
            <a:r>
              <a:rPr lang="en-US" sz="2400" dirty="0" smtClean="0">
                <a:latin typeface="Times" charset="0"/>
                <a:ea typeface="Times" charset="0"/>
                <a:cs typeface="Times" charset="0"/>
              </a:rPr>
              <a:t>⇒ Milo not is a</a:t>
            </a:r>
            <a:r>
              <a:rPr lang="en-US" sz="2400" dirty="0">
                <a:solidFill>
                  <a:schemeClr val="accent1"/>
                </a:solidFill>
                <a:latin typeface="Times" charset="0"/>
                <a:ea typeface="Times" charset="0"/>
                <a:cs typeface="Times" charset="0"/>
              </a:rPr>
              <a:t> dog</a:t>
            </a:r>
            <a:endParaRPr lang="en-US" sz="2400" dirty="0" smtClean="0">
              <a:solidFill>
                <a:schemeClr val="accent6"/>
              </a:solidFill>
              <a:latin typeface="Times" charset="0"/>
              <a:ea typeface="Times" charset="0"/>
              <a:cs typeface="Times" charset="0"/>
            </a:endParaRPr>
          </a:p>
          <a:p>
            <a:pPr marL="0" indent="0">
              <a:buNone/>
            </a:pPr>
            <a:endParaRPr lang="en-US" sz="2400" dirty="0" smtClean="0">
              <a:solidFill>
                <a:schemeClr val="accent6"/>
              </a:solidFill>
              <a:latin typeface="Times" charset="0"/>
              <a:ea typeface="Times" charset="0"/>
              <a:cs typeface="Times" charset="0"/>
            </a:endParaRPr>
          </a:p>
          <a:p>
            <a:pPr marL="0" indent="0">
              <a:buNone/>
            </a:pPr>
            <a:r>
              <a:rPr lang="en-US" sz="2400" dirty="0" smtClean="0">
                <a:latin typeface="Times" charset="0"/>
                <a:ea typeface="Times" charset="0"/>
                <a:cs typeface="Times" charset="0"/>
              </a:rPr>
              <a:t>*Milo did not ate any cookies.</a:t>
            </a:r>
          </a:p>
          <a:p>
            <a:pPr marL="0" indent="0">
              <a:buNone/>
            </a:pPr>
            <a:r>
              <a:rPr lang="en-US" sz="2400" dirty="0" smtClean="0">
                <a:latin typeface="Times" charset="0"/>
                <a:ea typeface="Times" charset="0"/>
                <a:cs typeface="Times" charset="0"/>
              </a:rPr>
              <a:t>*Milo did not lifted a finger.</a:t>
            </a:r>
            <a:endParaRPr lang="en-US" sz="2400" dirty="0">
              <a:latin typeface="Times" charset="0"/>
              <a:ea typeface="Times" charset="0"/>
              <a:cs typeface="Times" charset="0"/>
            </a:endParaRPr>
          </a:p>
        </p:txBody>
      </p:sp>
      <p:sp>
        <p:nvSpPr>
          <p:cNvPr id="4" name="Oval 3"/>
          <p:cNvSpPr/>
          <p:nvPr/>
        </p:nvSpPr>
        <p:spPr>
          <a:xfrm>
            <a:off x="3505200" y="4072377"/>
            <a:ext cx="2895600" cy="2061578"/>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2811379" y="3579167"/>
            <a:ext cx="5273842" cy="3047999"/>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4953000" y="5103167"/>
            <a:ext cx="990600" cy="461665"/>
          </a:xfrm>
          <a:prstGeom prst="rect">
            <a:avLst/>
          </a:prstGeom>
          <a:noFill/>
        </p:spPr>
        <p:txBody>
          <a:bodyPr wrap="square" rtlCol="0">
            <a:spAutoFit/>
          </a:bodyPr>
          <a:lstStyle/>
          <a:p>
            <a:r>
              <a:rPr lang="en-US" sz="2400" dirty="0" smtClean="0">
                <a:solidFill>
                  <a:schemeClr val="accent1"/>
                </a:solidFill>
              </a:rPr>
              <a:t>Dogs</a:t>
            </a:r>
            <a:endParaRPr lang="en-US" sz="2400" dirty="0">
              <a:solidFill>
                <a:schemeClr val="accent1"/>
              </a:solidFill>
            </a:endParaRPr>
          </a:p>
        </p:txBody>
      </p:sp>
      <p:sp>
        <p:nvSpPr>
          <p:cNvPr id="8" name="TextBox 7"/>
          <p:cNvSpPr txBox="1"/>
          <p:nvPr/>
        </p:nvSpPr>
        <p:spPr>
          <a:xfrm>
            <a:off x="6649452" y="4836324"/>
            <a:ext cx="1656348" cy="461665"/>
          </a:xfrm>
          <a:prstGeom prst="rect">
            <a:avLst/>
          </a:prstGeom>
          <a:noFill/>
        </p:spPr>
        <p:txBody>
          <a:bodyPr wrap="square" rtlCol="0">
            <a:spAutoFit/>
          </a:bodyPr>
          <a:lstStyle/>
          <a:p>
            <a:r>
              <a:rPr lang="en-US" sz="2400" dirty="0" smtClean="0">
                <a:solidFill>
                  <a:schemeClr val="accent6"/>
                </a:solidFill>
              </a:rPr>
              <a:t>Mammals</a:t>
            </a:r>
            <a:endParaRPr lang="en-US" sz="2400" dirty="0">
              <a:solidFill>
                <a:schemeClr val="accent6"/>
              </a:solidFill>
            </a:endParaRPr>
          </a:p>
        </p:txBody>
      </p:sp>
    </p:spTree>
    <p:extLst>
      <p:ext uri="{BB962C8B-B14F-4D97-AF65-F5344CB8AC3E}">
        <p14:creationId xmlns:p14="http://schemas.microsoft.com/office/powerpoint/2010/main" val="7711646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Properties of determiners</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153400" cy="4800600"/>
          </a:xfrm>
          <a:solidFill>
            <a:schemeClr val="bg1"/>
          </a:solidFill>
        </p:spPr>
        <p:txBody>
          <a:bodyPr>
            <a:normAutofit/>
          </a:bodyPr>
          <a:lstStyle/>
          <a:p>
            <a:pPr marL="0" indent="3175">
              <a:buNone/>
            </a:pPr>
            <a:r>
              <a:rPr lang="en-US" sz="2800" dirty="0">
                <a:latin typeface="Times" pitchFamily="18" charset="0"/>
              </a:rPr>
              <a:t>All the sentences we have seen have the structure:</a:t>
            </a:r>
          </a:p>
          <a:p>
            <a:pPr marL="228600" indent="3175">
              <a:buNone/>
            </a:pPr>
            <a:endParaRPr lang="en-US" sz="1400" b="1" dirty="0">
              <a:latin typeface="Times" pitchFamily="18" charset="0"/>
            </a:endParaRPr>
          </a:p>
          <a:p>
            <a:pPr marL="228600" indent="3175">
              <a:buNone/>
            </a:pPr>
            <a:r>
              <a:rPr lang="en-US" sz="2800" b="1" i="1" dirty="0" err="1">
                <a:latin typeface="Times" pitchFamily="18" charset="0"/>
              </a:rPr>
              <a:t>Det</a:t>
            </a:r>
            <a:r>
              <a:rPr lang="en-US" sz="2800" b="1" dirty="0">
                <a:latin typeface="Times" pitchFamily="18" charset="0"/>
              </a:rPr>
              <a:t>(A)(B)</a:t>
            </a:r>
          </a:p>
          <a:p>
            <a:pPr indent="-111125">
              <a:buNone/>
            </a:pPr>
            <a:endParaRPr lang="en-US" sz="2800" b="1" i="1" dirty="0">
              <a:latin typeface="Times" pitchFamily="18" charset="0"/>
            </a:endParaRPr>
          </a:p>
          <a:p>
            <a:pPr marL="0" indent="3175">
              <a:buNone/>
            </a:pPr>
            <a:r>
              <a:rPr lang="en-US" sz="2800" dirty="0">
                <a:latin typeface="Times" pitchFamily="18" charset="0"/>
              </a:rPr>
              <a:t>For example, </a:t>
            </a:r>
            <a:r>
              <a:rPr lang="en-US" sz="2800" i="1" dirty="0" smtClean="0">
                <a:latin typeface="Times" pitchFamily="18" charset="0"/>
              </a:rPr>
              <a:t>every-non</a:t>
            </a:r>
            <a:r>
              <a:rPr lang="en-US" sz="2800" dirty="0" smtClean="0">
                <a:latin typeface="Times" pitchFamily="18" charset="0"/>
              </a:rPr>
              <a:t>(A</a:t>
            </a:r>
            <a:r>
              <a:rPr lang="en-US" sz="2800" dirty="0">
                <a:latin typeface="Times" pitchFamily="18" charset="0"/>
              </a:rPr>
              <a:t>)(B)</a:t>
            </a:r>
          </a:p>
          <a:p>
            <a:pPr marL="231775" indent="0">
              <a:buNone/>
            </a:pPr>
            <a:r>
              <a:rPr lang="en-US" sz="1600" dirty="0">
                <a:latin typeface="Times" pitchFamily="18" charset="0"/>
              </a:rPr>
              <a:t/>
            </a:r>
            <a:br>
              <a:rPr lang="en-US" sz="1600" dirty="0">
                <a:latin typeface="Times" pitchFamily="18" charset="0"/>
              </a:rPr>
            </a:br>
            <a:r>
              <a:rPr lang="en-US" sz="2800" b="1" i="1" dirty="0" err="1" smtClean="0">
                <a:latin typeface="Times" pitchFamily="18" charset="0"/>
              </a:rPr>
              <a:t>blarg</a:t>
            </a:r>
            <a:r>
              <a:rPr lang="en-US" sz="2800" b="1" i="1" dirty="0" smtClean="0">
                <a:latin typeface="Times" pitchFamily="18" charset="0"/>
              </a:rPr>
              <a:t> </a:t>
            </a:r>
            <a:r>
              <a:rPr lang="en-US" sz="2800" b="1" dirty="0" smtClean="0">
                <a:latin typeface="Times" pitchFamily="18" charset="0"/>
              </a:rPr>
              <a:t>boy </a:t>
            </a:r>
            <a:r>
              <a:rPr lang="en-US" sz="2800" b="1" dirty="0">
                <a:latin typeface="Times" pitchFamily="18" charset="0"/>
              </a:rPr>
              <a:t>danced</a:t>
            </a:r>
          </a:p>
          <a:p>
            <a:pPr marL="231775" indent="0">
              <a:buNone/>
            </a:pPr>
            <a:r>
              <a:rPr lang="en-US" sz="2800" b="1" dirty="0">
                <a:latin typeface="Times" pitchFamily="18" charset="0"/>
              </a:rPr>
              <a:t>=  </a:t>
            </a:r>
            <a:r>
              <a:rPr lang="en-US" sz="2800" b="1" dirty="0" smtClean="0">
                <a:latin typeface="Times" pitchFamily="18" charset="0"/>
              </a:rPr>
              <a:t>every non-boy </a:t>
            </a:r>
            <a:r>
              <a:rPr lang="en-US" sz="2800" b="1" dirty="0">
                <a:latin typeface="Times" pitchFamily="18" charset="0"/>
              </a:rPr>
              <a:t>danced</a:t>
            </a:r>
          </a:p>
          <a:p>
            <a:pPr marL="231775" indent="0">
              <a:buNone/>
            </a:pPr>
            <a:endParaRPr lang="en-US" sz="2800" b="1" dirty="0">
              <a:latin typeface="Times" pitchFamily="18" charset="0"/>
              <a:sym typeface="Symbol"/>
            </a:endParaRPr>
          </a:p>
          <a:p>
            <a:pPr marL="3175" indent="0">
              <a:buNone/>
            </a:pPr>
            <a:r>
              <a:rPr lang="en-US" sz="2800" dirty="0">
                <a:latin typeface="Times" pitchFamily="18" charset="0"/>
                <a:cs typeface="Times" pitchFamily="18" charset="0"/>
                <a:sym typeface="Symbol"/>
              </a:rPr>
              <a:t>That is:  </a:t>
            </a:r>
            <a:r>
              <a:rPr lang="en-US" sz="2800" dirty="0" smtClean="0">
                <a:latin typeface="Times" pitchFamily="18" charset="0"/>
                <a:sym typeface="Symbol"/>
              </a:rPr>
              <a:t>A</a:t>
            </a:r>
            <a:r>
              <a:rPr lang="en-US" sz="2800" baseline="30000" dirty="0" smtClean="0">
                <a:latin typeface="Times" pitchFamily="18" charset="0"/>
                <a:sym typeface="Symbol"/>
              </a:rPr>
              <a:t>−</a:t>
            </a:r>
            <a:r>
              <a:rPr lang="en-US" sz="2800" dirty="0" smtClean="0">
                <a:latin typeface="Times" pitchFamily="18" charset="0"/>
                <a:sym typeface="Symbol"/>
              </a:rPr>
              <a:t>  B</a:t>
            </a:r>
            <a:endParaRPr lang="en-US" sz="2800" dirty="0">
              <a:latin typeface="Times" pitchFamily="18" charset="0"/>
              <a:sym typeface="Symbol"/>
            </a:endParaRPr>
          </a:p>
          <a:p>
            <a:pPr marL="0" indent="3175">
              <a:buNone/>
            </a:pPr>
            <a:endParaRPr lang="en-US" sz="2800" dirty="0" smtClean="0">
              <a:latin typeface="Times" pitchFamily="18" charset="0"/>
            </a:endParaRPr>
          </a:p>
        </p:txBody>
      </p:sp>
    </p:spTree>
    <p:extLst>
      <p:ext uri="{BB962C8B-B14F-4D97-AF65-F5344CB8AC3E}">
        <p14:creationId xmlns:p14="http://schemas.microsoft.com/office/powerpoint/2010/main" val="2118899396"/>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Properties of determiners</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153400" cy="4800600"/>
          </a:xfrm>
          <a:solidFill>
            <a:schemeClr val="bg1"/>
          </a:solidFill>
        </p:spPr>
        <p:txBody>
          <a:bodyPr>
            <a:normAutofit/>
          </a:bodyPr>
          <a:lstStyle/>
          <a:p>
            <a:pPr marL="0" indent="3175">
              <a:buNone/>
            </a:pPr>
            <a:r>
              <a:rPr lang="en-US" sz="2800" dirty="0" smtClean="0">
                <a:latin typeface="Times" pitchFamily="18" charset="0"/>
              </a:rPr>
              <a:t>All the sentences we have seen have the structure:</a:t>
            </a:r>
          </a:p>
          <a:p>
            <a:pPr marL="228600" indent="3175">
              <a:buNone/>
            </a:pPr>
            <a:endParaRPr lang="en-US" sz="1400" b="1" dirty="0">
              <a:latin typeface="Times" pitchFamily="18" charset="0"/>
            </a:endParaRPr>
          </a:p>
          <a:p>
            <a:pPr marL="228600" indent="3175">
              <a:buNone/>
            </a:pPr>
            <a:r>
              <a:rPr lang="en-US" sz="2800" b="1" i="1" dirty="0" err="1" smtClean="0">
                <a:latin typeface="Times" pitchFamily="18" charset="0"/>
              </a:rPr>
              <a:t>Det</a:t>
            </a:r>
            <a:r>
              <a:rPr lang="en-US" sz="2800" b="1" dirty="0" smtClean="0">
                <a:latin typeface="Times" pitchFamily="18" charset="0"/>
              </a:rPr>
              <a:t>(A)(B)</a:t>
            </a:r>
          </a:p>
          <a:p>
            <a:pPr indent="-111125">
              <a:buNone/>
            </a:pPr>
            <a:endParaRPr lang="en-US" sz="2800" b="1" i="1" dirty="0">
              <a:latin typeface="Times" pitchFamily="18" charset="0"/>
            </a:endParaRPr>
          </a:p>
          <a:p>
            <a:pPr marL="0" indent="3175">
              <a:buNone/>
            </a:pPr>
            <a:r>
              <a:rPr lang="en-US" sz="2800" dirty="0" smtClean="0">
                <a:latin typeface="Times" pitchFamily="18" charset="0"/>
              </a:rPr>
              <a:t>For example, </a:t>
            </a:r>
            <a:r>
              <a:rPr lang="en-US" sz="2400" dirty="0" smtClean="0">
                <a:latin typeface="Times" pitchFamily="18" charset="0"/>
              </a:rPr>
              <a:t>Reverse-</a:t>
            </a:r>
            <a:r>
              <a:rPr lang="en-US" sz="2400" i="1" dirty="0" err="1" smtClean="0">
                <a:latin typeface="Times" pitchFamily="18" charset="0"/>
              </a:rPr>
              <a:t>mth</a:t>
            </a:r>
            <a:r>
              <a:rPr lang="en-US" sz="2800" dirty="0" smtClean="0">
                <a:latin typeface="Times" pitchFamily="18" charset="0"/>
              </a:rPr>
              <a:t>(A)(B)</a:t>
            </a:r>
            <a:endParaRPr lang="en-US" sz="2800" dirty="0">
              <a:latin typeface="Times" pitchFamily="18" charset="0"/>
            </a:endParaRPr>
          </a:p>
          <a:p>
            <a:pPr marL="231775" indent="0">
              <a:buNone/>
            </a:pPr>
            <a:r>
              <a:rPr lang="en-US" sz="1600" dirty="0">
                <a:latin typeface="Times" pitchFamily="18" charset="0"/>
              </a:rPr>
              <a:t/>
            </a:r>
            <a:br>
              <a:rPr lang="en-US" sz="1600" dirty="0">
                <a:latin typeface="Times" pitchFamily="18" charset="0"/>
              </a:rPr>
            </a:br>
            <a:r>
              <a:rPr lang="en-US" sz="2800" b="1" i="1" dirty="0" err="1" smtClean="0">
                <a:latin typeface="Times" pitchFamily="18" charset="0"/>
              </a:rPr>
              <a:t>blick</a:t>
            </a:r>
            <a:r>
              <a:rPr lang="en-US" sz="2800" b="1" dirty="0" smtClean="0">
                <a:latin typeface="Times" pitchFamily="18" charset="0"/>
              </a:rPr>
              <a:t> boys danced</a:t>
            </a:r>
            <a:endParaRPr lang="en-US" sz="2800" b="1" dirty="0">
              <a:latin typeface="Times" pitchFamily="18" charset="0"/>
            </a:endParaRPr>
          </a:p>
          <a:p>
            <a:pPr marL="231775" indent="0">
              <a:buNone/>
            </a:pPr>
            <a:r>
              <a:rPr lang="en-US" sz="2800" b="1" dirty="0" smtClean="0">
                <a:latin typeface="Times" pitchFamily="18" charset="0"/>
              </a:rPr>
              <a:t>=  more than half of the dancers are boys</a:t>
            </a:r>
          </a:p>
          <a:p>
            <a:pPr marL="231775" indent="0">
              <a:buNone/>
            </a:pPr>
            <a:endParaRPr lang="en-US" sz="2800" b="1" dirty="0">
              <a:latin typeface="Times" pitchFamily="18" charset="0"/>
              <a:sym typeface="Symbol"/>
            </a:endParaRPr>
          </a:p>
          <a:p>
            <a:pPr marL="3175" indent="0">
              <a:buNone/>
            </a:pPr>
            <a:r>
              <a:rPr lang="en-US" sz="2800" dirty="0">
                <a:latin typeface="Times" pitchFamily="18" charset="0"/>
                <a:cs typeface="Times" pitchFamily="18" charset="0"/>
                <a:sym typeface="Symbol"/>
              </a:rPr>
              <a:t>That is: </a:t>
            </a:r>
            <a:r>
              <a:rPr lang="en-US" sz="2800" dirty="0" smtClean="0">
                <a:latin typeface="Times" pitchFamily="18" charset="0"/>
                <a:cs typeface="Times" pitchFamily="18" charset="0"/>
                <a:sym typeface="Symbol"/>
              </a:rPr>
              <a:t> </a:t>
            </a:r>
            <a:r>
              <a:rPr lang="en-US" sz="2800" dirty="0" smtClean="0">
                <a:latin typeface="Times" pitchFamily="18" charset="0"/>
                <a:sym typeface="Symbol"/>
              </a:rPr>
              <a:t>| A  B |  &gt; ½ | B | </a:t>
            </a:r>
            <a:endParaRPr lang="en-US" sz="2800" dirty="0">
              <a:latin typeface="Times" pitchFamily="18" charset="0"/>
              <a:sym typeface="Symbol"/>
            </a:endParaRPr>
          </a:p>
          <a:p>
            <a:pPr marL="0" indent="3175">
              <a:buNone/>
            </a:pPr>
            <a:endParaRPr lang="en-US" sz="2800" dirty="0" smtClean="0">
              <a:latin typeface="Times" pitchFamily="18" charset="0"/>
            </a:endParaRPr>
          </a:p>
        </p:txBody>
      </p:sp>
    </p:spTree>
    <p:extLst>
      <p:ext uri="{BB962C8B-B14F-4D97-AF65-F5344CB8AC3E}">
        <p14:creationId xmlns:p14="http://schemas.microsoft.com/office/powerpoint/2010/main" val="3131474617"/>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err="1" smtClean="0">
                <a:solidFill>
                  <a:srgbClr val="0000FF"/>
                </a:solidFill>
                <a:latin typeface="Times New Roman" pitchFamily="18" charset="0"/>
                <a:ea typeface="Tahoma" pitchFamily="34" charset="0"/>
                <a:cs typeface="Times New Roman" pitchFamily="18" charset="0"/>
              </a:rPr>
              <a:t>Conservativity</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01000" cy="4953000"/>
          </a:xfrm>
          <a:solidFill>
            <a:schemeClr val="bg1"/>
          </a:solidFill>
        </p:spPr>
        <p:txBody>
          <a:bodyPr>
            <a:normAutofit lnSpcReduction="10000"/>
          </a:bodyPr>
          <a:lstStyle/>
          <a:p>
            <a:pPr marL="0" indent="0">
              <a:buNone/>
            </a:pPr>
            <a:r>
              <a:rPr lang="en-US" sz="2800" dirty="0" smtClean="0">
                <a:latin typeface="Times" pitchFamily="18" charset="0"/>
              </a:rPr>
              <a:t>Natural language determiners only “care” about elements that satisfy their first argument. </a:t>
            </a:r>
          </a:p>
          <a:p>
            <a:pPr marL="0" indent="0">
              <a:buNone/>
            </a:pPr>
            <a:endParaRPr lang="en-US" sz="1600" dirty="0" smtClean="0">
              <a:latin typeface="Times" pitchFamily="18" charset="0"/>
            </a:endParaRPr>
          </a:p>
          <a:p>
            <a:pPr marL="0" lvl="0" indent="0">
              <a:buNone/>
            </a:pPr>
            <a:r>
              <a:rPr lang="en-US" sz="2800" i="1" dirty="0" err="1" smtClean="0">
                <a:latin typeface="Times" pitchFamily="18" charset="0"/>
              </a:rPr>
              <a:t>Det</a:t>
            </a:r>
            <a:r>
              <a:rPr lang="en-US" sz="2800" dirty="0" smtClean="0">
                <a:latin typeface="Times" pitchFamily="18" charset="0"/>
              </a:rPr>
              <a:t> is </a:t>
            </a:r>
            <a:r>
              <a:rPr lang="en-US" sz="2800" b="1" dirty="0" smtClean="0">
                <a:latin typeface="Times" pitchFamily="18" charset="0"/>
              </a:rPr>
              <a:t>conservative</a:t>
            </a:r>
            <a:r>
              <a:rPr lang="en-US" sz="2800" dirty="0" smtClean="0">
                <a:latin typeface="Times" pitchFamily="18" charset="0"/>
              </a:rPr>
              <a:t> if </a:t>
            </a:r>
            <a:r>
              <a:rPr lang="en-US" sz="2800" i="1" dirty="0" err="1">
                <a:latin typeface="Times" pitchFamily="18" charset="0"/>
              </a:rPr>
              <a:t>Det</a:t>
            </a:r>
            <a:r>
              <a:rPr lang="en-US" sz="2800" dirty="0">
                <a:latin typeface="Times" pitchFamily="18" charset="0"/>
              </a:rPr>
              <a:t>(A)(B) </a:t>
            </a:r>
            <a:r>
              <a:rPr lang="en-US" sz="2800" dirty="0" smtClean="0">
                <a:latin typeface="Times" pitchFamily="18" charset="0"/>
                <a:sym typeface="Symbol"/>
              </a:rPr>
              <a:t></a:t>
            </a:r>
            <a:r>
              <a:rPr lang="en-US" sz="2800" dirty="0" smtClean="0">
                <a:latin typeface="Times" pitchFamily="18" charset="0"/>
              </a:rPr>
              <a:t> </a:t>
            </a:r>
            <a:r>
              <a:rPr lang="en-US" sz="2800" i="1" dirty="0" err="1" smtClean="0">
                <a:latin typeface="Times" pitchFamily="18" charset="0"/>
              </a:rPr>
              <a:t>Det</a:t>
            </a:r>
            <a:r>
              <a:rPr lang="en-US" sz="2800" dirty="0" smtClean="0">
                <a:latin typeface="Times" pitchFamily="18" charset="0"/>
              </a:rPr>
              <a:t>(A</a:t>
            </a:r>
            <a:r>
              <a:rPr lang="en-US" sz="2800" dirty="0">
                <a:latin typeface="Times" pitchFamily="18" charset="0"/>
              </a:rPr>
              <a:t>)(A</a:t>
            </a:r>
            <a:r>
              <a:rPr lang="en-US" sz="2800" dirty="0">
                <a:latin typeface="Times" pitchFamily="18" charset="0"/>
                <a:sym typeface="Symbol"/>
              </a:rPr>
              <a:t></a:t>
            </a:r>
            <a:r>
              <a:rPr lang="en-US" sz="2800" dirty="0">
                <a:latin typeface="Times" pitchFamily="18" charset="0"/>
              </a:rPr>
              <a:t>B):</a:t>
            </a:r>
          </a:p>
          <a:p>
            <a:pPr marL="231775" lvl="0" indent="0">
              <a:buNone/>
            </a:pPr>
            <a:r>
              <a:rPr lang="en-US" sz="1600" dirty="0">
                <a:latin typeface="Times" pitchFamily="18" charset="0"/>
              </a:rPr>
              <a:t/>
            </a:r>
            <a:br>
              <a:rPr lang="en-US" sz="1600" dirty="0">
                <a:latin typeface="Times" pitchFamily="18" charset="0"/>
              </a:rPr>
            </a:br>
            <a:r>
              <a:rPr lang="en-US" sz="2600" b="1" i="1" dirty="0" smtClean="0">
                <a:latin typeface="Times" pitchFamily="18" charset="0"/>
              </a:rPr>
              <a:t>every</a:t>
            </a:r>
            <a:r>
              <a:rPr lang="en-US" sz="2600" b="1" dirty="0" smtClean="0">
                <a:latin typeface="Times" pitchFamily="18" charset="0"/>
              </a:rPr>
              <a:t>(boy)(danced)			</a:t>
            </a:r>
            <a:r>
              <a:rPr lang="en-US" sz="2600" dirty="0" smtClean="0">
                <a:solidFill>
                  <a:srgbClr val="FF0000"/>
                </a:solidFill>
                <a:latin typeface="Times" pitchFamily="18" charset="0"/>
              </a:rPr>
              <a:t>conservative</a:t>
            </a:r>
            <a:r>
              <a:rPr lang="en-US" sz="2600" b="1" dirty="0" smtClean="0">
                <a:latin typeface="Times" pitchFamily="18" charset="0"/>
              </a:rPr>
              <a:t> </a:t>
            </a:r>
          </a:p>
          <a:p>
            <a:pPr marL="231775" lvl="0" indent="0">
              <a:buNone/>
            </a:pPr>
            <a:r>
              <a:rPr lang="en-US" sz="2600" b="1" dirty="0" smtClean="0">
                <a:latin typeface="Times" pitchFamily="18" charset="0"/>
              </a:rPr>
              <a:t>=</a:t>
            </a:r>
            <a:r>
              <a:rPr lang="en-US" sz="2600" dirty="0" smtClean="0">
                <a:latin typeface="Times" pitchFamily="18" charset="0"/>
              </a:rPr>
              <a:t>  </a:t>
            </a:r>
            <a:r>
              <a:rPr lang="en-US" sz="2600" b="1" dirty="0" smtClean="0">
                <a:latin typeface="Times" pitchFamily="18" charset="0"/>
              </a:rPr>
              <a:t>every </a:t>
            </a:r>
            <a:r>
              <a:rPr lang="en-US" sz="2600" b="1" dirty="0">
                <a:latin typeface="Times" pitchFamily="18" charset="0"/>
              </a:rPr>
              <a:t>boy </a:t>
            </a:r>
            <a:r>
              <a:rPr lang="en-US" sz="2600" b="1" dirty="0" smtClean="0">
                <a:latin typeface="Times" pitchFamily="18" charset="0"/>
              </a:rPr>
              <a:t>danced	</a:t>
            </a:r>
          </a:p>
          <a:p>
            <a:pPr marL="231775" lvl="0" indent="0">
              <a:buNone/>
            </a:pPr>
            <a:r>
              <a:rPr lang="en-US" sz="2600" b="1" dirty="0" smtClean="0">
                <a:latin typeface="Times" pitchFamily="18" charset="0"/>
              </a:rPr>
              <a:t>=  every boy is a boy that danced</a:t>
            </a:r>
            <a:endParaRPr lang="en-US" sz="2600" dirty="0" smtClean="0">
              <a:latin typeface="Times" pitchFamily="18" charset="0"/>
              <a:cs typeface="Times New Roman" pitchFamily="18" charset="0"/>
              <a:sym typeface="Symbol"/>
            </a:endParaRPr>
          </a:p>
          <a:p>
            <a:pPr marL="228600" indent="0">
              <a:buNone/>
            </a:pPr>
            <a:endParaRPr lang="en-US" sz="2600" dirty="0" smtClean="0">
              <a:latin typeface="Times" pitchFamily="18" charset="0"/>
              <a:cs typeface="Times New Roman" pitchFamily="18" charset="0"/>
            </a:endParaRPr>
          </a:p>
          <a:p>
            <a:pPr marL="228600" lvl="0" indent="0">
              <a:buNone/>
            </a:pPr>
            <a:r>
              <a:rPr lang="en-US" sz="2600" b="1" i="1" dirty="0" smtClean="0">
                <a:latin typeface="Times" pitchFamily="18" charset="0"/>
              </a:rPr>
              <a:t>every-non</a:t>
            </a:r>
            <a:r>
              <a:rPr lang="en-US" sz="2600" b="1" dirty="0" smtClean="0">
                <a:latin typeface="Times" pitchFamily="18" charset="0"/>
              </a:rPr>
              <a:t>(boy</a:t>
            </a:r>
            <a:r>
              <a:rPr lang="en-US" sz="2600" b="1" dirty="0">
                <a:latin typeface="Times" pitchFamily="18" charset="0"/>
              </a:rPr>
              <a:t>)(danced) </a:t>
            </a:r>
            <a:r>
              <a:rPr lang="en-US" sz="2600" b="1" dirty="0" smtClean="0">
                <a:latin typeface="Times" pitchFamily="18" charset="0"/>
              </a:rPr>
              <a:t>			</a:t>
            </a:r>
            <a:r>
              <a:rPr lang="en-US" sz="2600" dirty="0" smtClean="0">
                <a:solidFill>
                  <a:srgbClr val="FF0000"/>
                </a:solidFill>
                <a:latin typeface="Times" pitchFamily="18" charset="0"/>
              </a:rPr>
              <a:t>non-conservative</a:t>
            </a:r>
            <a:endParaRPr lang="en-US" sz="2600" dirty="0">
              <a:solidFill>
                <a:srgbClr val="FF0000"/>
              </a:solidFill>
              <a:latin typeface="Times" pitchFamily="18" charset="0"/>
            </a:endParaRPr>
          </a:p>
          <a:p>
            <a:pPr marL="231775" indent="0">
              <a:buNone/>
            </a:pPr>
            <a:r>
              <a:rPr lang="en-US" sz="2600" b="1" dirty="0" smtClean="0">
                <a:latin typeface="Times" pitchFamily="18" charset="0"/>
              </a:rPr>
              <a:t>=  every non</a:t>
            </a:r>
            <a:r>
              <a:rPr lang="en-US" sz="2600" b="1" i="1" dirty="0" smtClean="0">
                <a:latin typeface="Times" pitchFamily="18" charset="0"/>
              </a:rPr>
              <a:t>-</a:t>
            </a:r>
            <a:r>
              <a:rPr lang="en-US" sz="2600" b="1" dirty="0" smtClean="0">
                <a:latin typeface="Times" pitchFamily="18" charset="0"/>
              </a:rPr>
              <a:t>boy danced				</a:t>
            </a:r>
            <a:endParaRPr lang="en-US" sz="2600" i="1" dirty="0">
              <a:latin typeface="Times" pitchFamily="18" charset="0"/>
            </a:endParaRPr>
          </a:p>
          <a:p>
            <a:pPr marL="231775" indent="0">
              <a:buNone/>
            </a:pPr>
            <a:r>
              <a:rPr lang="en-US" sz="2600" b="1" dirty="0" smtClean="0">
                <a:latin typeface="Times" pitchFamily="18" charset="0"/>
              </a:rPr>
              <a:t>≠  every non-boy is a boy that danced [*]</a:t>
            </a:r>
            <a:endParaRPr lang="en-US" sz="2600" dirty="0">
              <a:latin typeface="Times" pitchFamily="18" charset="0"/>
              <a:cs typeface="Times New Roman" pitchFamily="18" charset="0"/>
            </a:endParaRPr>
          </a:p>
        </p:txBody>
      </p:sp>
    </p:spTree>
    <p:extLst>
      <p:ext uri="{BB962C8B-B14F-4D97-AF65-F5344CB8AC3E}">
        <p14:creationId xmlns:p14="http://schemas.microsoft.com/office/powerpoint/2010/main" val="1942434517"/>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err="1" smtClean="0">
                <a:solidFill>
                  <a:srgbClr val="0000FF"/>
                </a:solidFill>
                <a:latin typeface="Times New Roman" pitchFamily="18" charset="0"/>
                <a:ea typeface="Tahoma" pitchFamily="34" charset="0"/>
                <a:cs typeface="Times New Roman" pitchFamily="18" charset="0"/>
              </a:rPr>
              <a:t>Conservativity</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229600" cy="4953000"/>
          </a:xfrm>
          <a:solidFill>
            <a:schemeClr val="bg1"/>
          </a:solidFill>
        </p:spPr>
        <p:txBody>
          <a:bodyPr>
            <a:normAutofit lnSpcReduction="10000"/>
          </a:bodyPr>
          <a:lstStyle/>
          <a:p>
            <a:pPr marL="0" indent="0">
              <a:buNone/>
            </a:pPr>
            <a:r>
              <a:rPr lang="en-US" sz="2800" dirty="0" smtClean="0">
                <a:latin typeface="Times" pitchFamily="18" charset="0"/>
              </a:rPr>
              <a:t>Natural language determiners only “care” about elements that satisfy their first argument. </a:t>
            </a:r>
          </a:p>
          <a:p>
            <a:pPr marL="0" indent="0">
              <a:buNone/>
            </a:pPr>
            <a:endParaRPr lang="en-US" sz="1600" dirty="0" smtClean="0">
              <a:latin typeface="Times" pitchFamily="18" charset="0"/>
            </a:endParaRPr>
          </a:p>
          <a:p>
            <a:pPr marL="0" lvl="0" indent="0">
              <a:buNone/>
            </a:pPr>
            <a:r>
              <a:rPr lang="en-US" sz="2800" i="1" dirty="0" err="1" smtClean="0">
                <a:latin typeface="Times" pitchFamily="18" charset="0"/>
              </a:rPr>
              <a:t>Det</a:t>
            </a:r>
            <a:r>
              <a:rPr lang="en-US" sz="2800" dirty="0" smtClean="0">
                <a:latin typeface="Times" pitchFamily="18" charset="0"/>
              </a:rPr>
              <a:t> is </a:t>
            </a:r>
            <a:r>
              <a:rPr lang="en-US" sz="2800" b="1" dirty="0" smtClean="0">
                <a:latin typeface="Times" pitchFamily="18" charset="0"/>
              </a:rPr>
              <a:t>conservative</a:t>
            </a:r>
            <a:r>
              <a:rPr lang="en-US" sz="2800" dirty="0" smtClean="0">
                <a:latin typeface="Times" pitchFamily="18" charset="0"/>
              </a:rPr>
              <a:t> if </a:t>
            </a:r>
            <a:r>
              <a:rPr lang="en-US" sz="2800" i="1" dirty="0" err="1">
                <a:latin typeface="Times" pitchFamily="18" charset="0"/>
              </a:rPr>
              <a:t>Det</a:t>
            </a:r>
            <a:r>
              <a:rPr lang="en-US" sz="2800" dirty="0">
                <a:latin typeface="Times" pitchFamily="18" charset="0"/>
              </a:rPr>
              <a:t>(A)(B) </a:t>
            </a:r>
            <a:r>
              <a:rPr lang="en-US" sz="2800" dirty="0" smtClean="0">
                <a:latin typeface="Times" pitchFamily="18" charset="0"/>
                <a:sym typeface="Symbol"/>
              </a:rPr>
              <a:t></a:t>
            </a:r>
            <a:r>
              <a:rPr lang="en-US" sz="2800" dirty="0" smtClean="0">
                <a:latin typeface="Times" pitchFamily="18" charset="0"/>
              </a:rPr>
              <a:t> </a:t>
            </a:r>
            <a:r>
              <a:rPr lang="en-US" sz="2800" i="1" dirty="0" err="1" smtClean="0">
                <a:latin typeface="Times" pitchFamily="18" charset="0"/>
              </a:rPr>
              <a:t>Det</a:t>
            </a:r>
            <a:r>
              <a:rPr lang="en-US" sz="2800" dirty="0" smtClean="0">
                <a:latin typeface="Times" pitchFamily="18" charset="0"/>
              </a:rPr>
              <a:t>(A</a:t>
            </a:r>
            <a:r>
              <a:rPr lang="en-US" sz="2800" dirty="0">
                <a:latin typeface="Times" pitchFamily="18" charset="0"/>
              </a:rPr>
              <a:t>)(A</a:t>
            </a:r>
            <a:r>
              <a:rPr lang="en-US" sz="2800" dirty="0">
                <a:latin typeface="Times" pitchFamily="18" charset="0"/>
                <a:sym typeface="Symbol"/>
              </a:rPr>
              <a:t></a:t>
            </a:r>
            <a:r>
              <a:rPr lang="en-US" sz="2800" dirty="0">
                <a:latin typeface="Times" pitchFamily="18" charset="0"/>
              </a:rPr>
              <a:t>B):</a:t>
            </a:r>
          </a:p>
          <a:p>
            <a:pPr marL="231775" lvl="0" indent="0">
              <a:buNone/>
            </a:pPr>
            <a:r>
              <a:rPr lang="en-US" sz="1600" dirty="0">
                <a:latin typeface="Times" pitchFamily="18" charset="0"/>
              </a:rPr>
              <a:t/>
            </a:r>
            <a:br>
              <a:rPr lang="en-US" sz="1600" dirty="0">
                <a:latin typeface="Times" pitchFamily="18" charset="0"/>
              </a:rPr>
            </a:br>
            <a:r>
              <a:rPr lang="en-US" sz="2600" b="1" i="1" dirty="0" smtClean="0">
                <a:latin typeface="Times" pitchFamily="18" charset="0"/>
              </a:rPr>
              <a:t>more than half</a:t>
            </a:r>
            <a:r>
              <a:rPr lang="en-US" sz="2600" b="1" dirty="0" smtClean="0">
                <a:latin typeface="Times" pitchFamily="18" charset="0"/>
              </a:rPr>
              <a:t>(boy)(danced)		</a:t>
            </a:r>
            <a:r>
              <a:rPr lang="en-US" sz="2600" dirty="0">
                <a:solidFill>
                  <a:srgbClr val="FF0000"/>
                </a:solidFill>
                <a:latin typeface="Times" pitchFamily="18" charset="0"/>
              </a:rPr>
              <a:t> conservative</a:t>
            </a:r>
            <a:r>
              <a:rPr lang="en-US" sz="2600" b="1" dirty="0">
                <a:latin typeface="Times" pitchFamily="18" charset="0"/>
              </a:rPr>
              <a:t> </a:t>
            </a:r>
            <a:endParaRPr lang="en-US" sz="2600" b="1" dirty="0" smtClean="0">
              <a:latin typeface="Times" pitchFamily="18" charset="0"/>
            </a:endParaRPr>
          </a:p>
          <a:p>
            <a:pPr marL="231775" lvl="0" indent="0">
              <a:buNone/>
            </a:pPr>
            <a:r>
              <a:rPr lang="en-US" sz="2600" b="1" i="1" dirty="0" smtClean="0">
                <a:latin typeface="Times" pitchFamily="18" charset="0"/>
              </a:rPr>
              <a:t>=  </a:t>
            </a:r>
            <a:r>
              <a:rPr lang="en-US" sz="2600" b="1" dirty="0" smtClean="0">
                <a:latin typeface="Times" pitchFamily="18" charset="0"/>
              </a:rPr>
              <a:t>more than half of the boys </a:t>
            </a:r>
            <a:r>
              <a:rPr lang="en-US" sz="2600" b="1" dirty="0">
                <a:latin typeface="Times" pitchFamily="18" charset="0"/>
              </a:rPr>
              <a:t>danced</a:t>
            </a:r>
          </a:p>
          <a:p>
            <a:pPr marL="231775" lvl="0" indent="0">
              <a:buNone/>
            </a:pPr>
            <a:r>
              <a:rPr lang="en-US" sz="2600" b="1" dirty="0" smtClean="0">
                <a:latin typeface="Times" pitchFamily="18" charset="0"/>
              </a:rPr>
              <a:t>=  more than half of the boys are boys who danced</a:t>
            </a:r>
            <a:endParaRPr lang="en-US" sz="2600" dirty="0" smtClean="0">
              <a:latin typeface="Times" pitchFamily="18" charset="0"/>
              <a:cs typeface="Times New Roman" pitchFamily="18" charset="0"/>
              <a:sym typeface="Symbol"/>
            </a:endParaRPr>
          </a:p>
          <a:p>
            <a:pPr marL="228600" indent="0">
              <a:buNone/>
            </a:pPr>
            <a:endParaRPr lang="en-US" sz="2600" dirty="0" smtClean="0">
              <a:latin typeface="Times" pitchFamily="18" charset="0"/>
              <a:cs typeface="Times New Roman" pitchFamily="18" charset="0"/>
            </a:endParaRPr>
          </a:p>
          <a:p>
            <a:pPr marL="231775" indent="0">
              <a:buNone/>
            </a:pPr>
            <a:r>
              <a:rPr lang="en-US" sz="2400" b="1" i="1" dirty="0" smtClean="0">
                <a:latin typeface="Times" pitchFamily="18" charset="0"/>
              </a:rPr>
              <a:t>Reverse</a:t>
            </a:r>
            <a:r>
              <a:rPr lang="en-US" sz="2600" b="1" i="1" dirty="0" smtClean="0">
                <a:latin typeface="Times" pitchFamily="18" charset="0"/>
              </a:rPr>
              <a:t>-</a:t>
            </a:r>
            <a:r>
              <a:rPr lang="en-US" sz="2600" b="1" i="1" dirty="0" err="1" smtClean="0">
                <a:latin typeface="Times" pitchFamily="18" charset="0"/>
              </a:rPr>
              <a:t>mth</a:t>
            </a:r>
            <a:r>
              <a:rPr lang="en-US" sz="2600" b="1" dirty="0" smtClean="0">
                <a:latin typeface="Times" pitchFamily="18" charset="0"/>
              </a:rPr>
              <a:t>(boy</a:t>
            </a:r>
            <a:r>
              <a:rPr lang="en-US" sz="2600" b="1" dirty="0">
                <a:latin typeface="Times" pitchFamily="18" charset="0"/>
              </a:rPr>
              <a:t>)(danced</a:t>
            </a:r>
            <a:r>
              <a:rPr lang="en-US" sz="2600" b="1" dirty="0" smtClean="0">
                <a:latin typeface="Times" pitchFamily="18" charset="0"/>
              </a:rPr>
              <a:t>)		</a:t>
            </a:r>
            <a:r>
              <a:rPr lang="en-US" sz="2600" dirty="0">
                <a:solidFill>
                  <a:srgbClr val="FF0000"/>
                </a:solidFill>
                <a:latin typeface="Times" pitchFamily="18" charset="0"/>
              </a:rPr>
              <a:t> non-conservative</a:t>
            </a:r>
            <a:endParaRPr lang="en-US" sz="2600" b="1" i="1" dirty="0" smtClean="0">
              <a:latin typeface="Times" pitchFamily="18" charset="0"/>
            </a:endParaRPr>
          </a:p>
          <a:p>
            <a:pPr marL="231775" indent="0">
              <a:buNone/>
            </a:pPr>
            <a:r>
              <a:rPr lang="en-US" sz="2600" b="1" i="1" dirty="0" smtClean="0">
                <a:latin typeface="Times" pitchFamily="18" charset="0"/>
              </a:rPr>
              <a:t>=  </a:t>
            </a:r>
            <a:r>
              <a:rPr lang="en-US" sz="2600" b="1" dirty="0" smtClean="0">
                <a:latin typeface="Times" pitchFamily="18" charset="0"/>
              </a:rPr>
              <a:t>more </a:t>
            </a:r>
            <a:r>
              <a:rPr lang="en-US" sz="2600" b="1" dirty="0">
                <a:latin typeface="Times" pitchFamily="18" charset="0"/>
              </a:rPr>
              <a:t>than </a:t>
            </a:r>
            <a:r>
              <a:rPr lang="en-US" sz="2600" b="1" dirty="0" smtClean="0">
                <a:latin typeface="Times" pitchFamily="18" charset="0"/>
              </a:rPr>
              <a:t>half </a:t>
            </a:r>
            <a:r>
              <a:rPr lang="en-US" sz="2600" b="1" dirty="0">
                <a:latin typeface="Times" pitchFamily="18" charset="0"/>
              </a:rPr>
              <a:t>of the dancers are </a:t>
            </a:r>
            <a:r>
              <a:rPr lang="en-US" sz="2600" b="1" dirty="0" smtClean="0">
                <a:latin typeface="Times" pitchFamily="18" charset="0"/>
              </a:rPr>
              <a:t>boys</a:t>
            </a:r>
            <a:endParaRPr lang="en-US" sz="2600" b="1" dirty="0">
              <a:latin typeface="Times" pitchFamily="18" charset="0"/>
            </a:endParaRPr>
          </a:p>
          <a:p>
            <a:pPr marL="231775" indent="0">
              <a:buNone/>
            </a:pPr>
            <a:r>
              <a:rPr lang="en-US" sz="2600" b="1" dirty="0">
                <a:latin typeface="Times" pitchFamily="18" charset="0"/>
              </a:rPr>
              <a:t>≠</a:t>
            </a:r>
            <a:r>
              <a:rPr lang="en-US" sz="2600" b="1" dirty="0" smtClean="0">
                <a:latin typeface="Times" pitchFamily="18" charset="0"/>
              </a:rPr>
              <a:t>  more than half of the boys who danced are boys [*]</a:t>
            </a:r>
            <a:endParaRPr lang="en-US" sz="2600" dirty="0">
              <a:latin typeface="Times" pitchFamily="18" charset="0"/>
              <a:cs typeface="Times New Roman" pitchFamily="18" charset="0"/>
            </a:endParaRPr>
          </a:p>
        </p:txBody>
      </p:sp>
    </p:spTree>
    <p:extLst>
      <p:ext uri="{BB962C8B-B14F-4D97-AF65-F5344CB8AC3E}">
        <p14:creationId xmlns:p14="http://schemas.microsoft.com/office/powerpoint/2010/main" val="1942434517"/>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err="1" smtClean="0">
                <a:solidFill>
                  <a:srgbClr val="0000FF"/>
                </a:solidFill>
                <a:latin typeface="Times New Roman" pitchFamily="18" charset="0"/>
                <a:ea typeface="Tahoma" pitchFamily="34" charset="0"/>
                <a:cs typeface="Times New Roman" pitchFamily="18" charset="0"/>
              </a:rPr>
              <a:t>Conservativity</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01000" cy="4953000"/>
          </a:xfrm>
          <a:solidFill>
            <a:schemeClr val="bg1"/>
          </a:solidFill>
        </p:spPr>
        <p:txBody>
          <a:bodyPr>
            <a:normAutofit fontScale="92500"/>
          </a:bodyPr>
          <a:lstStyle/>
          <a:p>
            <a:pPr marL="0" indent="0">
              <a:buNone/>
            </a:pPr>
            <a:r>
              <a:rPr lang="en-US" sz="2800" b="1" dirty="0" smtClean="0">
                <a:solidFill>
                  <a:srgbClr val="0000FF"/>
                </a:solidFill>
                <a:latin typeface="Times" pitchFamily="18" charset="0"/>
              </a:rPr>
              <a:t>Universal</a:t>
            </a:r>
            <a:r>
              <a:rPr lang="en-US" sz="2800" dirty="0" smtClean="0">
                <a:latin typeface="Times" pitchFamily="18" charset="0"/>
              </a:rPr>
              <a:t>: All natural language determiners are conservative.</a:t>
            </a:r>
          </a:p>
          <a:p>
            <a:pPr marL="0" indent="0">
              <a:buNone/>
            </a:pPr>
            <a:endParaRPr lang="en-US" sz="2800" dirty="0" smtClean="0">
              <a:latin typeface="Times" pitchFamily="18" charset="0"/>
            </a:endParaRPr>
          </a:p>
          <a:p>
            <a:pPr marL="0" indent="0">
              <a:buNone/>
            </a:pPr>
            <a:r>
              <a:rPr lang="en-US" sz="2800" dirty="0" smtClean="0">
                <a:latin typeface="Times" pitchFamily="18" charset="0"/>
              </a:rPr>
              <a:t>Therefore: no language has a simple determiner that means </a:t>
            </a:r>
            <a:r>
              <a:rPr lang="en-US" sz="2800" i="1" dirty="0" smtClean="0">
                <a:latin typeface="Times" pitchFamily="18" charset="0"/>
              </a:rPr>
              <a:t>every-non</a:t>
            </a:r>
            <a:r>
              <a:rPr lang="en-US" sz="2800" dirty="0" smtClean="0">
                <a:latin typeface="Times" pitchFamily="18" charset="0"/>
              </a:rPr>
              <a:t>  or </a:t>
            </a:r>
            <a:r>
              <a:rPr lang="en-US" sz="2400" dirty="0" smtClean="0">
                <a:latin typeface="Times" pitchFamily="18" charset="0"/>
              </a:rPr>
              <a:t>Reverse</a:t>
            </a:r>
            <a:r>
              <a:rPr lang="en-US" sz="2800" dirty="0" smtClean="0">
                <a:latin typeface="Times" pitchFamily="18" charset="0"/>
              </a:rPr>
              <a:t>-</a:t>
            </a:r>
            <a:r>
              <a:rPr lang="en-US" sz="2800" i="1" dirty="0" err="1" smtClean="0">
                <a:latin typeface="Times" pitchFamily="18" charset="0"/>
              </a:rPr>
              <a:t>mth</a:t>
            </a:r>
            <a:endParaRPr lang="en-US" sz="2400" dirty="0" smtClean="0">
              <a:latin typeface="Times" pitchFamily="18" charset="0"/>
            </a:endParaRPr>
          </a:p>
          <a:p>
            <a:pPr marL="0" indent="0">
              <a:buNone/>
            </a:pPr>
            <a:endParaRPr lang="en-US" sz="2800" dirty="0" smtClean="0">
              <a:latin typeface="Times" pitchFamily="18" charset="0"/>
            </a:endParaRPr>
          </a:p>
          <a:p>
            <a:pPr marL="231775" indent="0">
              <a:buNone/>
            </a:pPr>
            <a:r>
              <a:rPr lang="en-US" sz="2800" b="1" i="1" dirty="0" err="1" smtClean="0">
                <a:solidFill>
                  <a:srgbClr val="FF0000"/>
                </a:solidFill>
                <a:latin typeface="Times" pitchFamily="18" charset="0"/>
              </a:rPr>
              <a:t>blarg</a:t>
            </a:r>
            <a:r>
              <a:rPr lang="en-US" sz="2800" b="1" dirty="0" smtClean="0">
                <a:latin typeface="Times" pitchFamily="18" charset="0"/>
              </a:rPr>
              <a:t> boys danced</a:t>
            </a:r>
            <a:r>
              <a:rPr lang="en-US" sz="2400" dirty="0" smtClean="0">
                <a:solidFill>
                  <a:srgbClr val="FF0000"/>
                </a:solidFill>
                <a:latin typeface="Times" pitchFamily="18" charset="0"/>
              </a:rPr>
              <a:t>			Does not exit!</a:t>
            </a:r>
            <a:endParaRPr lang="en-US" sz="2800" dirty="0" smtClean="0">
              <a:solidFill>
                <a:srgbClr val="FF0000"/>
              </a:solidFill>
              <a:latin typeface="Times" pitchFamily="18" charset="0"/>
            </a:endParaRPr>
          </a:p>
          <a:p>
            <a:pPr marL="231775" indent="0">
              <a:buNone/>
            </a:pPr>
            <a:r>
              <a:rPr lang="en-US" sz="2800" b="1" dirty="0" smtClean="0">
                <a:latin typeface="Times" pitchFamily="18" charset="0"/>
              </a:rPr>
              <a:t>=  every non-boy </a:t>
            </a:r>
            <a:r>
              <a:rPr lang="en-US" sz="2800" b="1" dirty="0">
                <a:latin typeface="Times" pitchFamily="18" charset="0"/>
              </a:rPr>
              <a:t>danced</a:t>
            </a:r>
            <a:endParaRPr lang="en-US" sz="2800" b="1" dirty="0" smtClean="0">
              <a:latin typeface="Times" pitchFamily="18" charset="0"/>
              <a:sym typeface="Symbol"/>
            </a:endParaRPr>
          </a:p>
          <a:p>
            <a:pPr marL="228600" indent="0">
              <a:buNone/>
            </a:pPr>
            <a:endParaRPr lang="en-US" sz="1800" i="1" dirty="0" smtClean="0">
              <a:latin typeface="Times" pitchFamily="18" charset="0"/>
              <a:cs typeface="Times New Roman" pitchFamily="18" charset="0"/>
              <a:sym typeface="Symbol"/>
            </a:endParaRPr>
          </a:p>
          <a:p>
            <a:pPr marL="231775" indent="0">
              <a:buNone/>
            </a:pPr>
            <a:r>
              <a:rPr lang="en-US" sz="2800" b="1" i="1" dirty="0" err="1">
                <a:solidFill>
                  <a:srgbClr val="FF0000"/>
                </a:solidFill>
                <a:latin typeface="Times" pitchFamily="18" charset="0"/>
              </a:rPr>
              <a:t>blick</a:t>
            </a:r>
            <a:r>
              <a:rPr lang="en-US" sz="2800" b="1" dirty="0">
                <a:latin typeface="Times" pitchFamily="18" charset="0"/>
              </a:rPr>
              <a:t> </a:t>
            </a:r>
            <a:r>
              <a:rPr lang="en-US" sz="2800" b="1" dirty="0" smtClean="0">
                <a:latin typeface="Times" pitchFamily="18" charset="0"/>
              </a:rPr>
              <a:t>boys danced			</a:t>
            </a:r>
            <a:r>
              <a:rPr lang="en-US" sz="2800" dirty="0">
                <a:solidFill>
                  <a:srgbClr val="FF0000"/>
                </a:solidFill>
                <a:latin typeface="Times" pitchFamily="18" charset="0"/>
              </a:rPr>
              <a:t>	</a:t>
            </a:r>
            <a:r>
              <a:rPr lang="en-US" sz="2400" dirty="0">
                <a:solidFill>
                  <a:srgbClr val="FF0000"/>
                </a:solidFill>
                <a:latin typeface="Times" pitchFamily="18" charset="0"/>
              </a:rPr>
              <a:t>Does not </a:t>
            </a:r>
            <a:r>
              <a:rPr lang="en-US" sz="2400" dirty="0" smtClean="0">
                <a:solidFill>
                  <a:srgbClr val="FF0000"/>
                </a:solidFill>
                <a:latin typeface="Times" pitchFamily="18" charset="0"/>
              </a:rPr>
              <a:t>exit!</a:t>
            </a:r>
            <a:endParaRPr lang="en-US" sz="2400" b="1" dirty="0">
              <a:latin typeface="Times" pitchFamily="18" charset="0"/>
            </a:endParaRPr>
          </a:p>
          <a:p>
            <a:pPr marL="231775" indent="0">
              <a:buNone/>
            </a:pPr>
            <a:r>
              <a:rPr lang="en-US" sz="2800" b="1" dirty="0">
                <a:latin typeface="Times" pitchFamily="18" charset="0"/>
              </a:rPr>
              <a:t>= </a:t>
            </a:r>
            <a:r>
              <a:rPr lang="en-US" sz="2800" b="1" dirty="0" smtClean="0">
                <a:latin typeface="Times" pitchFamily="18" charset="0"/>
              </a:rPr>
              <a:t> more </a:t>
            </a:r>
            <a:r>
              <a:rPr lang="en-US" sz="2800" b="1" dirty="0">
                <a:latin typeface="Times" pitchFamily="18" charset="0"/>
              </a:rPr>
              <a:t>than half of the dancers are boys</a:t>
            </a:r>
          </a:p>
          <a:p>
            <a:pPr marL="228600" indent="0">
              <a:buNone/>
            </a:pPr>
            <a:endParaRPr lang="en-US" sz="2800" dirty="0" smtClean="0">
              <a:latin typeface="Times" pitchFamily="18" charset="0"/>
              <a:cs typeface="Times New Roman" pitchFamily="18" charset="0"/>
              <a:sym typeface="Symbol"/>
            </a:endParaRPr>
          </a:p>
          <a:p>
            <a:pPr marL="228600" indent="0">
              <a:buNone/>
            </a:pPr>
            <a:endParaRPr lang="en-US" sz="2800" dirty="0">
              <a:latin typeface="Times" pitchFamily="18" charset="0"/>
              <a:cs typeface="Times New Roman" pitchFamily="18" charset="0"/>
            </a:endParaRPr>
          </a:p>
        </p:txBody>
      </p:sp>
    </p:spTree>
    <p:extLst>
      <p:ext uri="{BB962C8B-B14F-4D97-AF65-F5344CB8AC3E}">
        <p14:creationId xmlns:p14="http://schemas.microsoft.com/office/powerpoint/2010/main" val="3391023256"/>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00FF"/>
                </a:solidFill>
                <a:latin typeface="Times New Roman" pitchFamily="18" charset="0"/>
                <a:ea typeface="Tahoma" pitchFamily="34" charset="0"/>
                <a:cs typeface="Times New Roman" pitchFamily="18" charset="0"/>
              </a:rPr>
              <a:t>The definite article</a:t>
            </a:r>
            <a:endParaRPr lang="en-US" sz="3200" b="1" dirty="0">
              <a:solidFill>
                <a:srgbClr val="0000FF"/>
              </a:solidFill>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609600" y="1447800"/>
            <a:ext cx="8001000" cy="4800600"/>
          </a:xfrm>
          <a:solidFill>
            <a:schemeClr val="bg1"/>
          </a:solidFill>
        </p:spPr>
        <p:txBody>
          <a:bodyPr>
            <a:normAutofit/>
          </a:bodyPr>
          <a:lstStyle/>
          <a:p>
            <a:pPr>
              <a:buNone/>
            </a:pPr>
            <a:r>
              <a:rPr lang="en-US" sz="2800" dirty="0" smtClean="0">
                <a:latin typeface="Times" pitchFamily="18" charset="0"/>
              </a:rPr>
              <a:t>What is the meaning of the definite article? </a:t>
            </a:r>
          </a:p>
          <a:p>
            <a:pPr>
              <a:buNone/>
            </a:pPr>
            <a:endParaRPr lang="en-US" sz="2800" dirty="0" smtClean="0">
              <a:latin typeface="Times" pitchFamily="18" charset="0"/>
            </a:endParaRPr>
          </a:p>
          <a:p>
            <a:pPr indent="-111125">
              <a:buNone/>
            </a:pPr>
            <a:r>
              <a:rPr lang="en-US" sz="2800" b="1" i="1" dirty="0" smtClean="0">
                <a:latin typeface="Times" pitchFamily="18" charset="0"/>
              </a:rPr>
              <a:t>Some </a:t>
            </a:r>
            <a:r>
              <a:rPr lang="en-US" sz="2800" b="1" dirty="0" smtClean="0">
                <a:latin typeface="Times" pitchFamily="18" charset="0"/>
              </a:rPr>
              <a:t>cat purred</a:t>
            </a:r>
          </a:p>
          <a:p>
            <a:pPr indent="-111125">
              <a:buNone/>
            </a:pPr>
            <a:r>
              <a:rPr lang="en-US" sz="2800" b="1" i="1" dirty="0">
                <a:latin typeface="Times" pitchFamily="18" charset="0"/>
              </a:rPr>
              <a:t>Every</a:t>
            </a:r>
            <a:r>
              <a:rPr lang="en-US" sz="2800" b="1" dirty="0">
                <a:latin typeface="Times" pitchFamily="18" charset="0"/>
              </a:rPr>
              <a:t> cat purred </a:t>
            </a:r>
            <a:endParaRPr lang="en-US" sz="2800" b="1" dirty="0" smtClean="0">
              <a:latin typeface="Times" pitchFamily="18" charset="0"/>
            </a:endParaRPr>
          </a:p>
          <a:p>
            <a:pPr indent="-111125">
              <a:buNone/>
            </a:pPr>
            <a:r>
              <a:rPr lang="en-US" sz="2800" b="1" i="1" dirty="0">
                <a:latin typeface="Times" pitchFamily="18" charset="0"/>
              </a:rPr>
              <a:t>The</a:t>
            </a:r>
            <a:r>
              <a:rPr lang="en-US" sz="2800" b="1" dirty="0">
                <a:latin typeface="Times" pitchFamily="18" charset="0"/>
              </a:rPr>
              <a:t> </a:t>
            </a:r>
            <a:r>
              <a:rPr lang="en-US" sz="2800" b="1" dirty="0" smtClean="0">
                <a:latin typeface="Times" pitchFamily="18" charset="0"/>
              </a:rPr>
              <a:t>cat </a:t>
            </a:r>
            <a:r>
              <a:rPr lang="en-US" sz="2800" b="1" dirty="0">
                <a:latin typeface="Times" pitchFamily="18" charset="0"/>
              </a:rPr>
              <a:t>purred </a:t>
            </a:r>
          </a:p>
          <a:p>
            <a:pPr indent="-111125">
              <a:buNone/>
            </a:pPr>
            <a:endParaRPr lang="en-US" sz="2800" b="1" dirty="0">
              <a:latin typeface="Times" pitchFamily="18" charset="0"/>
            </a:endParaRPr>
          </a:p>
          <a:p>
            <a:pPr>
              <a:buNone/>
            </a:pPr>
            <a:endParaRPr lang="en-US" sz="2300" b="1" dirty="0" smtClean="0">
              <a:latin typeface="Times" pitchFamily="18" charset="0"/>
            </a:endParaRPr>
          </a:p>
          <a:p>
            <a:pPr>
              <a:buNone/>
            </a:pPr>
            <a:endParaRPr lang="en-US" sz="1200" b="1" dirty="0" smtClean="0">
              <a:latin typeface="Times" pitchFamily="18" charset="0"/>
            </a:endParaRPr>
          </a:p>
          <a:p>
            <a:pPr marL="228600" indent="0">
              <a:buNone/>
            </a:pPr>
            <a:endParaRPr lang="en-US" sz="2800" i="1" dirty="0" smtClean="0">
              <a:latin typeface="Times" pitchFamily="18" charset="0"/>
              <a:cs typeface="Times New Roman" pitchFamily="18" charset="0"/>
              <a:sym typeface="Symbol"/>
            </a:endParaRPr>
          </a:p>
          <a:p>
            <a:pPr marL="228600" indent="0">
              <a:buNone/>
            </a:pPr>
            <a:endParaRPr lang="en-US" sz="2800" dirty="0" smtClean="0">
              <a:latin typeface="Times" pitchFamily="18" charset="0"/>
              <a:cs typeface="Times New Roman" pitchFamily="18" charset="0"/>
              <a:sym typeface="Symbol"/>
            </a:endParaRPr>
          </a:p>
          <a:p>
            <a:pPr marL="228600" indent="0">
              <a:buNone/>
            </a:pPr>
            <a:endParaRPr lang="en-US" sz="2800" dirty="0">
              <a:latin typeface="Times" pitchFamily="18" charset="0"/>
              <a:cs typeface="Times New Roman" pitchFamily="18" charset="0"/>
            </a:endParaRPr>
          </a:p>
        </p:txBody>
      </p:sp>
    </p:spTree>
    <p:extLst>
      <p:ext uri="{BB962C8B-B14F-4D97-AF65-F5344CB8AC3E}">
        <p14:creationId xmlns:p14="http://schemas.microsoft.com/office/powerpoint/2010/main" val="18068510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4983</TotalTime>
  <Words>4684</Words>
  <Application>Microsoft Macintosh PowerPoint</Application>
  <PresentationFormat>On-screen Show (4:3)</PresentationFormat>
  <Paragraphs>1220</Paragraphs>
  <Slides>127</Slides>
  <Notes>31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127</vt:i4>
      </vt:variant>
    </vt:vector>
  </HeadingPairs>
  <TitlesOfParts>
    <vt:vector size="137" baseType="lpstr">
      <vt:lpstr>Calibri</vt:lpstr>
      <vt:lpstr>Cambria Math</vt:lpstr>
      <vt:lpstr>Symbol</vt:lpstr>
      <vt:lpstr>Tahoma</vt:lpstr>
      <vt:lpstr>Times</vt:lpstr>
      <vt:lpstr>Times New Roman</vt:lpstr>
      <vt:lpstr>Webdings</vt:lpstr>
      <vt:lpstr>Wingdings</vt:lpstr>
      <vt:lpstr>Arial</vt:lpstr>
      <vt:lpstr>Office Theme</vt:lpstr>
      <vt:lpstr>Sentence types</vt:lpstr>
      <vt:lpstr>Sentence types</vt:lpstr>
      <vt:lpstr>Sentence types</vt:lpstr>
      <vt:lpstr>Sentence types</vt:lpstr>
      <vt:lpstr>What do sentences mean? </vt:lpstr>
      <vt:lpstr>What do sentences mean? </vt:lpstr>
      <vt:lpstr>What do sentences mean? </vt:lpstr>
      <vt:lpstr>What do sentences mean? </vt:lpstr>
      <vt:lpstr>What do sentences mean? </vt:lpstr>
      <vt:lpstr>Definition: Semantics and meaning</vt:lpstr>
      <vt:lpstr>Definition: Semantics and meaning</vt:lpstr>
      <vt:lpstr>Building a semantic system</vt:lpstr>
      <vt:lpstr>Building a semantic system</vt:lpstr>
      <vt:lpstr>Building a semantic system</vt:lpstr>
      <vt:lpstr>Building a semantic system</vt:lpstr>
      <vt:lpstr>Building a semantic system</vt:lpstr>
      <vt:lpstr>Building a semantic system</vt:lpstr>
      <vt:lpstr>Building a semantic system</vt:lpstr>
      <vt:lpstr>Building a semantic system</vt:lpstr>
      <vt:lpstr>Definition: Compositional semantics</vt:lpstr>
      <vt:lpstr>Definition: Compositional semantics</vt:lpstr>
      <vt:lpstr>Basic modeling</vt:lpstr>
      <vt:lpstr>Basic modeling</vt:lpstr>
      <vt:lpstr>Basic modeling</vt:lpstr>
      <vt:lpstr>Basic modeling</vt:lpstr>
      <vt:lpstr>Basic modeling</vt:lpstr>
      <vt:lpstr>Modification</vt:lpstr>
      <vt:lpstr>Modification</vt:lpstr>
      <vt:lpstr>Modification</vt:lpstr>
      <vt:lpstr>Modification</vt:lpstr>
      <vt:lpstr>Modification</vt:lpstr>
      <vt:lpstr>Modification</vt:lpstr>
      <vt:lpstr>Modification</vt:lpstr>
      <vt:lpstr>Connectives</vt:lpstr>
      <vt:lpstr>Connectives</vt:lpstr>
      <vt:lpstr>Interim summary</vt:lpstr>
      <vt:lpstr>Interim summary</vt:lpstr>
      <vt:lpstr>More modeling</vt:lpstr>
      <vt:lpstr>More modeling</vt:lpstr>
      <vt:lpstr>More modeling</vt:lpstr>
      <vt:lpstr>Determiners</vt:lpstr>
      <vt:lpstr>Determiners</vt:lpstr>
      <vt:lpstr>Determiners</vt:lpstr>
      <vt:lpstr>Determiners</vt:lpstr>
      <vt:lpstr>Determiners</vt:lpstr>
      <vt:lpstr>Determiners</vt:lpstr>
      <vt:lpstr>Determiners</vt:lpstr>
      <vt:lpstr>Determiners</vt:lpstr>
      <vt:lpstr>Determiners</vt:lpstr>
      <vt:lpstr>Determiners</vt:lpstr>
      <vt:lpstr>Determiners</vt:lpstr>
      <vt:lpstr>Determiners</vt:lpstr>
      <vt:lpstr>Determiners</vt:lpstr>
      <vt:lpstr>Determiners</vt:lpstr>
      <vt:lpstr>Determiners</vt:lpstr>
      <vt:lpstr>Determiners</vt:lpstr>
      <vt:lpstr>Determiners</vt:lpstr>
      <vt:lpstr>Determiners</vt:lpstr>
      <vt:lpstr>Determiners summary</vt:lpstr>
      <vt:lpstr>Determiners summary</vt:lpstr>
      <vt:lpstr>Determiners summary</vt:lpstr>
      <vt:lpstr>Determiners summary</vt:lpstr>
      <vt:lpstr>Determiners summary</vt:lpstr>
      <vt:lpstr>Determiners summary</vt:lpstr>
      <vt:lpstr>An application: Explaining entailment patterns</vt:lpstr>
      <vt:lpstr>An application: Explaining entailment patterns</vt:lpstr>
      <vt:lpstr>An application: Explaining entailment patterns</vt:lpstr>
      <vt:lpstr>An application: Explaining entailment patterns</vt:lpstr>
      <vt:lpstr>An application: Explaining entailment patterns</vt:lpstr>
      <vt:lpstr>An application: Explaining entailment patterns</vt:lpstr>
      <vt:lpstr>An application: Explaining entailment patterns</vt:lpstr>
      <vt:lpstr>An application: Explaining entailment patterns</vt:lpstr>
      <vt:lpstr>An application: Explaining entailment patterns</vt:lpstr>
      <vt:lpstr>An application: Explaining entailment patterns</vt:lpstr>
      <vt:lpstr>Properties of determiners</vt:lpstr>
      <vt:lpstr>Properties of determiners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Why is this important?</vt:lpstr>
      <vt:lpstr>PowerPoint Presentation</vt:lpstr>
      <vt:lpstr>PowerPoint Presentation</vt:lpstr>
      <vt:lpstr>PowerPoint Presentation</vt:lpstr>
      <vt:lpstr>Properties of determiners</vt:lpstr>
      <vt:lpstr>Properties of determiners</vt:lpstr>
      <vt:lpstr>Conservativity</vt:lpstr>
      <vt:lpstr>Conservativity</vt:lpstr>
      <vt:lpstr>Conservativity</vt:lpstr>
      <vt:lpstr>The definite article</vt:lpstr>
      <vt:lpstr>The definite article</vt:lpstr>
      <vt:lpstr>The definite article</vt:lpstr>
      <vt:lpstr>The definite article</vt:lpstr>
      <vt:lpstr>The definite article</vt:lpstr>
      <vt:lpstr>The definite article</vt:lpstr>
      <vt:lpstr>The definite article</vt:lpstr>
      <vt:lpstr>The definite article</vt:lpstr>
      <vt:lpstr>Presuppositions of the</vt:lpstr>
      <vt:lpstr>Presuppositions of the</vt:lpstr>
      <vt:lpstr>Presuppositions of the</vt:lpstr>
      <vt:lpstr>Accommodation</vt:lpstr>
      <vt:lpstr>Accommodation</vt:lpstr>
      <vt:lpstr>Accommodation</vt:lpstr>
      <vt:lpstr>Accommodation</vt:lpstr>
      <vt:lpstr>Accommodation</vt:lpstr>
      <vt:lpstr>Accommodation</vt:lpstr>
      <vt:lpstr>Accommodation</vt:lpstr>
      <vt:lpstr>Accommodation</vt:lpstr>
      <vt:lpstr>Accommodation</vt:lpstr>
      <vt:lpstr>Accommodation</vt:lpstr>
      <vt:lpstr>Accommodation</vt:lpstr>
      <vt:lpstr>Accommodation</vt:lpstr>
      <vt:lpstr>Conclusion</vt:lpstr>
      <vt:lpstr>Conclusion</vt:lpstr>
      <vt:lpstr>Conclusion</vt:lpstr>
      <vt:lpstr>Conclusion</vt:lpstr>
      <vt:lpstr>Conclusion</vt:lpstr>
      <vt:lpstr>Conclusion</vt:lpstr>
    </vt:vector>
  </TitlesOfParts>
  <Company>MIT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Hadas Kotek</dc:creator>
  <cp:lastModifiedBy>Microsoft Office User</cp:lastModifiedBy>
  <cp:revision>578</cp:revision>
  <dcterms:created xsi:type="dcterms:W3CDTF">2012-11-05T17:53:15Z</dcterms:created>
  <dcterms:modified xsi:type="dcterms:W3CDTF">2016-03-18T19:23:08Z</dcterms:modified>
</cp:coreProperties>
</file>